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7" r:id="rId4"/>
    <p:sldId id="28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9" autoAdjust="0"/>
    <p:restoredTop sz="94660"/>
  </p:normalViewPr>
  <p:slideViewPr>
    <p:cSldViewPr snapToGrid="0">
      <p:cViewPr>
        <p:scale>
          <a:sx n="50" d="100"/>
          <a:sy n="50" d="100"/>
        </p:scale>
        <p:origin x="-174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791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874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976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4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3988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424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702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651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057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45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91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9B915-3840-4AD0-A7F1-BFA3FE6EA10B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A39C0-F0E8-477F-98D0-F8562DB66E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9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8117" y="5136118"/>
            <a:ext cx="9144000" cy="447675"/>
          </a:xfrm>
        </p:spPr>
        <p:txBody>
          <a:bodyPr/>
          <a:lstStyle/>
          <a:p>
            <a:r>
              <a:rPr lang="lv-LV" b="1" dirty="0" smtClean="0">
                <a:solidFill>
                  <a:schemeClr val="accent6">
                    <a:lumMod val="50000"/>
                  </a:schemeClr>
                </a:solidFill>
              </a:rPr>
              <a:t>Ivars Strautiņš REV-BV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64765" y="5688568"/>
            <a:ext cx="552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Business Valuation Workshop - Thessaloniki, 02.10.2025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9" y="1570038"/>
            <a:ext cx="9144000" cy="2387600"/>
          </a:xfrm>
        </p:spPr>
        <p:txBody>
          <a:bodyPr anchor="ctr"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Market Value vs. Synergistic Value vs. Investment Value – </a:t>
            </a:r>
            <a:r>
              <a:rPr lang="lv-LV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lv-LV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lv-LV" b="1" dirty="0" smtClean="0">
                <a:solidFill>
                  <a:schemeClr val="accent6">
                    <a:lumMod val="50000"/>
                  </a:schemeClr>
                </a:solidFill>
              </a:rPr>
              <a:t>IL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Terminal Ltd</a:t>
            </a:r>
            <a:r>
              <a:rPr lang="lv-LV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Case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3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Business operations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results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9829158"/>
              </p:ext>
            </p:extLst>
          </p:nvPr>
        </p:nvGraphicFramePr>
        <p:xfrm>
          <a:off x="2047875" y="2057402"/>
          <a:ext cx="6762750" cy="2776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8750"/>
                <a:gridCol w="1182003"/>
                <a:gridCol w="1477505"/>
                <a:gridCol w="1329755"/>
                <a:gridCol w="1424737"/>
              </a:tblGrid>
              <a:tr h="7982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Net sales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</a:rPr>
                        <a:t>Transshipped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tons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Net </a:t>
                      </a:r>
                      <a:r>
                        <a:rPr lang="en-US" sz="1600" smtClean="0">
                          <a:effectLst/>
                        </a:rPr>
                        <a:t>income, </a:t>
                      </a:r>
                      <a:r>
                        <a:rPr lang="en-US" sz="1600" dirty="0">
                          <a:effectLst/>
                        </a:rPr>
                        <a:t>EUR/t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Utilization of </a:t>
                      </a:r>
                      <a:r>
                        <a:rPr lang="en-US" sz="1600" noProof="0" smtClean="0">
                          <a:effectLst/>
                        </a:rPr>
                        <a:t>max</a:t>
                      </a:r>
                      <a:r>
                        <a:rPr lang="lv-LV" sz="1600" smtClean="0">
                          <a:effectLst/>
                        </a:rPr>
                        <a:t> </a:t>
                      </a:r>
                      <a:r>
                        <a:rPr lang="en-US" sz="1600" smtClean="0">
                          <a:effectLst/>
                        </a:rPr>
                        <a:t>capacity, </a:t>
                      </a:r>
                      <a:r>
                        <a:rPr lang="en-US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707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2 280 784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73 211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31.15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18.3%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707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3 203 999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113 363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28.26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28.3%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707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2021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2 669 974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107 861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24.75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27.0%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707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1 539 708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51 893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29.67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15.6%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870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Average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28.46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22.3%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356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Existing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customer base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7321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Short-term contract with an ethanol producer Kazakhstan for about 500mt/month </a:t>
            </a:r>
            <a:endParaRPr lang="en-US" dirty="0"/>
          </a:p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Short-term contract </a:t>
            </a:r>
            <a:r>
              <a:rPr lang="en-US" dirty="0" smtClean="0"/>
              <a:t>with</a:t>
            </a:r>
            <a:r>
              <a:rPr lang="lv-LV" dirty="0" smtClean="0"/>
              <a:t> </a:t>
            </a:r>
            <a:r>
              <a:rPr lang="lv-LV" dirty="0"/>
              <a:t>a </a:t>
            </a:r>
            <a:r>
              <a:rPr lang="en-US" dirty="0" smtClean="0"/>
              <a:t>Lithuanian</a:t>
            </a:r>
            <a:r>
              <a:rPr lang="lv-LV" dirty="0" smtClean="0"/>
              <a:t> </a:t>
            </a:r>
            <a:r>
              <a:rPr lang="en-US" dirty="0" smtClean="0"/>
              <a:t>company </a:t>
            </a:r>
            <a:r>
              <a:rPr lang="en-GB" dirty="0" smtClean="0"/>
              <a:t>for </a:t>
            </a:r>
            <a:r>
              <a:rPr lang="en-GB" dirty="0"/>
              <a:t>methanol transhipment and distribution for about 1000mt/month </a:t>
            </a:r>
            <a:endParaRPr lang="en-US" dirty="0"/>
          </a:p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Three year contract </a:t>
            </a:r>
            <a:r>
              <a:rPr lang="en-US" dirty="0" smtClean="0"/>
              <a:t>with a Polish company </a:t>
            </a:r>
            <a:r>
              <a:rPr lang="en-GB" dirty="0" smtClean="0"/>
              <a:t>for </a:t>
            </a:r>
            <a:r>
              <a:rPr lang="en-GB" dirty="0"/>
              <a:t>transhipment and distribution of diesel fuel for about 5000mt/month </a:t>
            </a:r>
            <a:endParaRPr lang="en-US" dirty="0"/>
          </a:p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Three year contract </a:t>
            </a:r>
            <a:r>
              <a:rPr lang="en-US" dirty="0" smtClean="0"/>
              <a:t>with a Ukrainian company </a:t>
            </a:r>
            <a:r>
              <a:rPr lang="en-GB" dirty="0" smtClean="0"/>
              <a:t>for transhipment, </a:t>
            </a:r>
            <a:r>
              <a:rPr lang="en-GB" dirty="0"/>
              <a:t>storage and delivery of base oils for about 2000mt/month </a:t>
            </a:r>
            <a:endParaRPr lang="en-US" dirty="0"/>
          </a:p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Long-term contract </a:t>
            </a:r>
            <a:r>
              <a:rPr lang="en-US" dirty="0" smtClean="0"/>
              <a:t>with a company from </a:t>
            </a:r>
            <a:r>
              <a:rPr lang="lv-LV" dirty="0" smtClean="0"/>
              <a:t>Brasil </a:t>
            </a:r>
            <a:r>
              <a:rPr lang="en-GB" dirty="0" smtClean="0"/>
              <a:t>for import, storage, </a:t>
            </a:r>
            <a:r>
              <a:rPr lang="en-GB" dirty="0"/>
              <a:t>transhipment of chemical solvent at 3000mt every 2 months </a:t>
            </a:r>
            <a:endParaRPr lang="en-US" dirty="0"/>
          </a:p>
          <a:p>
            <a:pPr marL="457200" lvl="0" indent="-457200" fontAlgn="base">
              <a:buFont typeface="Wingdings" panose="05000000000000000000" pitchFamily="2" charset="2"/>
              <a:buChar char="Ø"/>
            </a:pPr>
            <a:r>
              <a:rPr lang="en-GB" dirty="0"/>
              <a:t>some contracts in the development </a:t>
            </a:r>
            <a:r>
              <a:rPr lang="en-GB" dirty="0" smtClean="0"/>
              <a:t>stage, </a:t>
            </a:r>
            <a:r>
              <a:rPr lang="en-GB" dirty="0"/>
              <a:t>which together will allow for an additional use of approximately 10% of the terminal's capacity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Macroeconomic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Environnement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73212"/>
            <a:ext cx="10515600" cy="4351338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en-US" dirty="0" smtClean="0"/>
              <a:t>Located</a:t>
            </a:r>
            <a:r>
              <a:rPr lang="lv-LV" dirty="0" smtClean="0"/>
              <a:t> </a:t>
            </a:r>
            <a:r>
              <a:rPr lang="en-US" dirty="0" smtClean="0"/>
              <a:t>in</a:t>
            </a:r>
            <a:r>
              <a:rPr lang="en-GB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free</a:t>
            </a:r>
            <a:r>
              <a:rPr lang="lv-LV" dirty="0" smtClean="0"/>
              <a:t> </a:t>
            </a:r>
            <a:r>
              <a:rPr lang="en-US" dirty="0" smtClean="0"/>
              <a:t>economic</a:t>
            </a:r>
            <a:r>
              <a:rPr lang="lv-LV" dirty="0" smtClean="0"/>
              <a:t> </a:t>
            </a:r>
            <a:r>
              <a:rPr lang="en-US" dirty="0" smtClean="0"/>
              <a:t>zone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third</a:t>
            </a:r>
            <a:r>
              <a:rPr lang="lv-LV" dirty="0" smtClean="0"/>
              <a:t> </a:t>
            </a:r>
            <a:r>
              <a:rPr lang="en-US" dirty="0" smtClean="0"/>
              <a:t>biggest</a:t>
            </a:r>
            <a:r>
              <a:rPr lang="lv-LV" dirty="0" smtClean="0"/>
              <a:t> </a:t>
            </a:r>
            <a:r>
              <a:rPr lang="en-US" dirty="0" smtClean="0"/>
              <a:t>seaport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Latvia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84000" y="2090737"/>
            <a:ext cx="749681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95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Competition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73212"/>
            <a:ext cx="10515600" cy="4351338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en-US" dirty="0" smtClean="0"/>
              <a:t>Two</a:t>
            </a:r>
            <a:r>
              <a:rPr lang="lv-LV" dirty="0" smtClean="0"/>
              <a:t> </a:t>
            </a:r>
            <a:r>
              <a:rPr lang="en-US" dirty="0" smtClean="0"/>
              <a:t>direct</a:t>
            </a:r>
            <a:r>
              <a:rPr lang="lv-LV" dirty="0" smtClean="0"/>
              <a:t> </a:t>
            </a:r>
            <a:r>
              <a:rPr lang="en-US" dirty="0" smtClean="0"/>
              <a:t>competitors</a:t>
            </a:r>
            <a:r>
              <a:rPr lang="lv-LV" dirty="0" smtClean="0"/>
              <a:t>, </a:t>
            </a:r>
            <a:r>
              <a:rPr lang="en-US" dirty="0" smtClean="0"/>
              <a:t>also</a:t>
            </a:r>
            <a:r>
              <a:rPr lang="lv-LV" dirty="0" smtClean="0"/>
              <a:t> </a:t>
            </a:r>
            <a:r>
              <a:rPr lang="en-US" dirty="0" smtClean="0"/>
              <a:t>facing</a:t>
            </a:r>
            <a:r>
              <a:rPr lang="lv-LV" dirty="0" smtClean="0"/>
              <a:t> </a:t>
            </a:r>
            <a:r>
              <a:rPr lang="en-US" dirty="0" smtClean="0"/>
              <a:t>decline</a:t>
            </a:r>
            <a:r>
              <a:rPr lang="lv-LV" dirty="0" smtClean="0"/>
              <a:t> </a:t>
            </a:r>
            <a:r>
              <a:rPr lang="en-US" dirty="0" smtClean="0"/>
              <a:t>in volumes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US" dirty="0" smtClean="0"/>
              <a:t>transshipped cargo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19275" y="2443718"/>
            <a:ext cx="82296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3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Vertical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profit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or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loss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13475700"/>
              </p:ext>
            </p:extLst>
          </p:nvPr>
        </p:nvGraphicFramePr>
        <p:xfrm>
          <a:off x="1152462" y="1671638"/>
          <a:ext cx="9572688" cy="37034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6395"/>
                <a:gridCol w="1116533"/>
                <a:gridCol w="927116"/>
                <a:gridCol w="789343"/>
                <a:gridCol w="887843"/>
                <a:gridCol w="878611"/>
                <a:gridCol w="878047"/>
                <a:gridCol w="888407"/>
                <a:gridCol w="940393"/>
              </a:tblGrid>
              <a:tr h="5137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Position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% against net sales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% against net sales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 </a:t>
                      </a:r>
                      <a:r>
                        <a:rPr lang="en-US" sz="1400" smtClean="0">
                          <a:effectLst/>
                        </a:rPr>
                        <a:t>mths, </a:t>
                      </a:r>
                      <a:r>
                        <a:rPr lang="en-US" sz="1400" dirty="0">
                          <a:effectLst/>
                        </a:rPr>
                        <a:t>2023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Sales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3203999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2669974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1539708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651322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Sales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2335413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72.9%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2262625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84.7%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1497522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97.3%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588470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90.4%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Gross Profit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868586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27.1%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407349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15.3%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42186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2.7%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62852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9.6%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Selling Costs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540181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16.9%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528531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19.8%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584806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38.0%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485958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74.6%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 Expenses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82620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77399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2.9%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80779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79230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Operational Income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6724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1615145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248.0%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Operational Expense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15070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40799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payments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94192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2.9%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75819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51793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21517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Profit Before Tax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137313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4.3%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-308475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-11.6%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-675926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-43.9%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1089599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167.3%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Income Tax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lv-LV" sz="1400" dirty="0" smtClean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Net Profit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136921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4.3%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-308780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-11.6%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-675926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-43.9%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1089599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167.3%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Net Profit margin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4.27%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4.27%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-11.56%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-11.56%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-43.90%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-43.90%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167.29%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167.29%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27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EBITDA margin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795659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24.83%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332394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12.45%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-61882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-4.02%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1539085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236.30%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29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Horizontal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profit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or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loss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7303211"/>
              </p:ext>
            </p:extLst>
          </p:nvPr>
        </p:nvGraphicFramePr>
        <p:xfrm>
          <a:off x="1051559" y="1860556"/>
          <a:ext cx="9304023" cy="3269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9294"/>
                <a:gridCol w="1063770"/>
                <a:gridCol w="904999"/>
                <a:gridCol w="857367"/>
                <a:gridCol w="777982"/>
                <a:gridCol w="904999"/>
                <a:gridCol w="777982"/>
                <a:gridCol w="904999"/>
                <a:gridCol w="952631"/>
              </a:tblGrid>
              <a:tr h="5303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Position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 y-o-y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 y-o-y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 y-o-y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 mths, 2023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 y-o-y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3203999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2669974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-16.7%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1539708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-42.3%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651322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-49.2%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2335413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2262625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1497522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-33.8%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588470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-52.8%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Gross Profit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868586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34.2%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407349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-53.1%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42186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-89.6%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62852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78.8%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Selling Costs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540181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528531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-2.2%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584806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485958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-0.3%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 Expenses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82620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77399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-6.3%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80779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79230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Operational Income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-81.5%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6724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751.1%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-89.5%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1615145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274818.3%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Operational Expense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668.9%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40799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170.7%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-96.5%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41.2%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94192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75819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-19.5%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51793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-31.7%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21517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-50.1%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Profit Before Tax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137313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2241.2%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-308475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-324.7%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-675926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119.1%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1089599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-293.4%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Income Tax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133.3%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-22.2%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-100.0%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Profit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136921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2303.4%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-308780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N/A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-675926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N/A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1089599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N/A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1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EBITDA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795659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16.7%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332394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-58.2%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-61882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N/A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1539085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N/A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316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Adjusted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profit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or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loss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vertical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58534354"/>
              </p:ext>
            </p:extLst>
          </p:nvPr>
        </p:nvGraphicFramePr>
        <p:xfrm>
          <a:off x="1371599" y="1571621"/>
          <a:ext cx="9515478" cy="3539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7777"/>
                <a:gridCol w="1176919"/>
                <a:gridCol w="843166"/>
                <a:gridCol w="983694"/>
                <a:gridCol w="843166"/>
                <a:gridCol w="843166"/>
                <a:gridCol w="843166"/>
                <a:gridCol w="1001258"/>
                <a:gridCol w="843166"/>
              </a:tblGrid>
              <a:tr h="7129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Position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 </a:t>
                      </a:r>
                      <a:r>
                        <a:rPr lang="en-US" sz="1400" smtClean="0">
                          <a:effectLst/>
                        </a:rPr>
                        <a:t>mths, </a:t>
                      </a:r>
                      <a:r>
                        <a:rPr lang="en-US" sz="1400" dirty="0">
                          <a:effectLst/>
                        </a:rPr>
                        <a:t>2023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3203999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2669974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1539708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651322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2335413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2262625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1497522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588470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90.4%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Gross Profit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868586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27.1%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407349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15.3%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42186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2.7%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62852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9.6%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Selling Costs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540181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528531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19.8%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584806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485958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74.6%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 Expenses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82620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77399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2.9%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80779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5.2%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79230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12.2%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Other Operational Income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96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Other Operational Expense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Interest payments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Profit Before Tax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245785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7.7%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-198581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-7.4%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-623399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-40.5%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-502336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-77.1%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Income Tax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0.0%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Adjusted Net Profit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245785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7.7%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-198581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-7.4%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-623399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-40.5%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-502336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-77.1%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6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Adjusted EBITDA 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810331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25.29%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366774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13.74%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-3.97%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-74367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-11.42%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253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Balance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sheet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Assets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67679623"/>
              </p:ext>
            </p:extLst>
          </p:nvPr>
        </p:nvGraphicFramePr>
        <p:xfrm>
          <a:off x="1200150" y="1829214"/>
          <a:ext cx="9515474" cy="3652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1286"/>
                <a:gridCol w="1004146"/>
                <a:gridCol w="701385"/>
                <a:gridCol w="1011458"/>
                <a:gridCol w="724943"/>
                <a:gridCol w="970507"/>
                <a:gridCol w="835349"/>
                <a:gridCol w="964876"/>
                <a:gridCol w="771524"/>
              </a:tblGrid>
              <a:tr h="6212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ASSETS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31.12.2020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31.12.2021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31.12.2022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31.10.2023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FIXED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Land and buildings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6438699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6069886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5804889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5395642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68.5%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2679878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2568511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2275020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2256298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28.7%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Advances for the fixed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FIXED ASSETS TOTAL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9118577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83.9%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8641427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92.9%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8079909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97.0%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7672110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97.4%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DEBTORS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Trade debtors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216413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12963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49739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16844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Next period expenses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8366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4582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4666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Accrued income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204897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45783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8555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DEBTORS TOTAL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518983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4.8%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112268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1.2%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97401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1.2%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32034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1228403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550064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155605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170659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CURRENT ASSETS TOTAL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1747386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16.1%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662332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7.1%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253006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202693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2.6%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5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ASSETS TOTAL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10865963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100.0%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9303759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100.0%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8332915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100.0%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7874803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100.0%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1859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Balance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sheet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Equity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Liabilities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04023510"/>
              </p:ext>
            </p:extLst>
          </p:nvPr>
        </p:nvGraphicFramePr>
        <p:xfrm>
          <a:off x="1066737" y="1576388"/>
          <a:ext cx="9553639" cy="4109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1438"/>
                <a:gridCol w="1011451"/>
                <a:gridCol w="700921"/>
                <a:gridCol w="1013579"/>
                <a:gridCol w="729786"/>
                <a:gridCol w="1022814"/>
                <a:gridCol w="790285"/>
                <a:gridCol w="952790"/>
                <a:gridCol w="790575"/>
              </a:tblGrid>
              <a:tr h="417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EQUITY AND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31.12.2020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31.12.2021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31.12.2022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31.10.2023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% against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EQUITY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Share capital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7187645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66.1%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7187645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7187645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7187645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91.3%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Undivided profit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274385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411306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102526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-573400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Profit for the current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136921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-308780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-675926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1089599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13.8%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EQUITY 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7598951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69.9%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7290171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78.4%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6614245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79.4%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7703844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97.8%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NON-CURRENT 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Other borrowings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2850699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26.2%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1760140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18.9%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1510140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18.1%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60000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0.8%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CURRENT 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Trade payables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26908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25672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8996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Taxes and social insurance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19669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20247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12977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Accrued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43590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53381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51727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48344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CURRENT LIABILITIES 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416313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3.8%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253448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2.7%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208530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2.5%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110959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1.4%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LIABILITIES 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3267012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30.1%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2013588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21.6%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1718670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20.6%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170959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2.2%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8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EQUITY AND LIABILITIES TOTAL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10865963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100.0%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9303759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100.0%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8332915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100.0%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7874803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100.0%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09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Cash-flow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45012504"/>
              </p:ext>
            </p:extLst>
          </p:nvPr>
        </p:nvGraphicFramePr>
        <p:xfrm>
          <a:off x="1814271" y="1252947"/>
          <a:ext cx="8261350" cy="52505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3266"/>
                <a:gridCol w="1107021"/>
                <a:gridCol w="1107021"/>
                <a:gridCol w="1107021"/>
                <a:gridCol w="1107021"/>
              </a:tblGrid>
              <a:tr h="1951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10mths 2023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Profit Before Tax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137313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-308475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-675926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1089599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Depreciation of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564546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565355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562251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427969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94192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75819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51793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21517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Write-off of the owner loan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-1450140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3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Profit before impact of changes in current assets and current liabilities adjustments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796051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332699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-61882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88945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Increase or decrease in debtors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-4759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406715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14867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65367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Increase or decrease in trade liabilities and other current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160727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-162865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-44918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-97571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Gross operational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952019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576549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-91933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56741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-94192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-75819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-51793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-21517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Tax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-305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Operational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857435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500425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-143726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35224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Investment cash flow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Purchase of fixed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-74716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-88205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-20170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Investment net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-74716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-88205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-733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-20170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Financing cash flow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Repaid loans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-1090559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-250000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Financing net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-1090559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-250000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Cash flow of the current year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782719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-678339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-394459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15054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Cash at the beginning of the period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445684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1228403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550064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155605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51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Cash at the end of the period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1228403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550064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155605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170659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54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Outline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presentation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13959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en-GB" dirty="0" smtClean="0"/>
              <a:t>Main details on the valuation assignment</a:t>
            </a:r>
            <a:endParaRPr lang="lv-LV" dirty="0" smtClean="0"/>
          </a:p>
          <a:p>
            <a:pPr lvl="0">
              <a:buFont typeface="Wingdings" pitchFamily="2" charset="2"/>
              <a:buChar char="Ø"/>
            </a:pPr>
            <a:r>
              <a:rPr lang="en-GB" dirty="0" smtClean="0"/>
              <a:t>Short description of the subject business and its historical development trends</a:t>
            </a:r>
            <a:endParaRPr lang="lv-LV" dirty="0" smtClean="0"/>
          </a:p>
          <a:p>
            <a:pPr lvl="0">
              <a:buFont typeface="Wingdings" pitchFamily="2" charset="2"/>
              <a:buChar char="Ø"/>
            </a:pPr>
            <a:r>
              <a:rPr lang="en-GB" dirty="0" smtClean="0"/>
              <a:t>Micro- and macroeconomic environment analysis</a:t>
            </a:r>
            <a:endParaRPr lang="lv-LV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Financial analysis as the base of the further decision – making process</a:t>
            </a:r>
            <a:endParaRPr lang="lv-LV" dirty="0" smtClean="0"/>
          </a:p>
          <a:p>
            <a:pPr lvl="0">
              <a:buFont typeface="Wingdings" pitchFamily="2" charset="2"/>
              <a:buChar char="Ø"/>
            </a:pPr>
            <a:r>
              <a:rPr lang="en-GB" dirty="0" smtClean="0"/>
              <a:t>Modelling – General and Special assumptions and rationale for selecting of appropriate valuation approach / method</a:t>
            </a:r>
            <a:endParaRPr lang="lv-LV" dirty="0" smtClean="0"/>
          </a:p>
          <a:p>
            <a:pPr lvl="0">
              <a:buFont typeface="Wingdings" pitchFamily="2" charset="2"/>
              <a:buChar char="Ø"/>
            </a:pPr>
            <a:r>
              <a:rPr lang="en-GB" dirty="0" smtClean="0"/>
              <a:t>Selection of appropriate discount and capitalisation rate (considering subject as a business with limited remaining useful life) </a:t>
            </a:r>
            <a:endParaRPr lang="lv-LV" dirty="0" smtClean="0"/>
          </a:p>
          <a:p>
            <a:pPr lvl="0">
              <a:buFont typeface="Wingdings" pitchFamily="2" charset="2"/>
              <a:buChar char="Ø"/>
            </a:pPr>
            <a:r>
              <a:rPr lang="en-GB" dirty="0" smtClean="0"/>
              <a:t>Value estimates according to the selected valuation approaches / methods Estimated value comparisons and final conclusions </a:t>
            </a:r>
            <a:endParaRPr lang="lv-LV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3685" y="2119086"/>
            <a:ext cx="10515600" cy="2612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Taking into account existing and prospective contracts, as well as the macroeconomic environment, </a:t>
            </a:r>
            <a:r>
              <a:rPr lang="en-US" b="1" dirty="0" smtClean="0"/>
              <a:t>“</a:t>
            </a:r>
            <a:r>
              <a:rPr lang="en-US" b="1" dirty="0"/>
              <a:t>OIL Terminal</a:t>
            </a:r>
            <a:r>
              <a:rPr lang="en-US" b="1" dirty="0" smtClean="0"/>
              <a:t>”</a:t>
            </a:r>
            <a:r>
              <a:rPr lang="lv-LV" b="1" dirty="0" smtClean="0"/>
              <a:t> </a:t>
            </a:r>
            <a:r>
              <a:rPr lang="en-US" b="1" dirty="0" smtClean="0"/>
              <a:t>Ltd</a:t>
            </a:r>
            <a:r>
              <a:rPr lang="lv-LV" b="1" dirty="0" smtClean="0"/>
              <a:t>.</a:t>
            </a:r>
            <a:r>
              <a:rPr lang="en-US" b="1" dirty="0" smtClean="0"/>
              <a:t> </a:t>
            </a:r>
            <a:r>
              <a:rPr lang="en-US" b="1" dirty="0"/>
              <a:t>will increase its capacity utilization by 5% per year over the next 3 years, and by year 4 will reach the historically highest level of handling capacity utilization – 30%, with operations stabilizing in the following years.</a:t>
            </a:r>
            <a:endParaRPr lang="lv-LV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7769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.)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3387" y="1481951"/>
            <a:ext cx="10515600" cy="4026972"/>
          </a:xfrm>
        </p:spPr>
        <p:txBody>
          <a:bodyPr>
            <a:normAutofit fontScale="92500"/>
          </a:bodyPr>
          <a:lstStyle/>
          <a:p>
            <a:endParaRPr lang="lv-LV" b="1" i="1" dirty="0" smtClean="0"/>
          </a:p>
          <a:p>
            <a:r>
              <a:rPr lang="en-GB" b="1" i="1" dirty="0" smtClean="0"/>
              <a:t>Income from business operations </a:t>
            </a:r>
            <a:r>
              <a:rPr lang="lv-LV" b="1" i="1" dirty="0" smtClean="0"/>
              <a:t>- </a:t>
            </a:r>
            <a:r>
              <a:rPr lang="en-US" dirty="0" smtClean="0"/>
              <a:t>based</a:t>
            </a:r>
            <a:r>
              <a:rPr lang="lv-LV" dirty="0" smtClean="0"/>
              <a:t> </a:t>
            </a:r>
            <a:r>
              <a:rPr lang="en-US" dirty="0" smtClean="0"/>
              <a:t>on the average transshipment income per ton in the last 4 year period.</a:t>
            </a:r>
            <a:endParaRPr lang="lv-LV" dirty="0" smtClean="0"/>
          </a:p>
          <a:p>
            <a:r>
              <a:rPr lang="en-GB" b="1" i="1" dirty="0" smtClean="0"/>
              <a:t>Variable expenses</a:t>
            </a:r>
            <a:r>
              <a:rPr lang="lv-LV" b="1" i="1" dirty="0" smtClean="0"/>
              <a:t> - </a:t>
            </a:r>
            <a:r>
              <a:rPr lang="en-US" dirty="0" smtClean="0"/>
              <a:t>based on the adjusted</a:t>
            </a:r>
            <a:r>
              <a:rPr lang="lv-LV" dirty="0" smtClean="0"/>
              <a:t> </a:t>
            </a:r>
            <a:r>
              <a:rPr lang="en-US" dirty="0" smtClean="0"/>
              <a:t>historical variable cost ratio against net sales.</a:t>
            </a:r>
            <a:endParaRPr lang="lv-LV" dirty="0" smtClean="0"/>
          </a:p>
          <a:p>
            <a:r>
              <a:rPr lang="en-GB" b="1" i="1" dirty="0" smtClean="0"/>
              <a:t>Fixed costs</a:t>
            </a:r>
            <a:r>
              <a:rPr lang="lv-LV" b="1" i="1" dirty="0" smtClean="0"/>
              <a:t> - </a:t>
            </a:r>
            <a:r>
              <a:rPr lang="en-US" dirty="0" smtClean="0"/>
              <a:t>based on the adjusted historical costs.</a:t>
            </a:r>
          </a:p>
          <a:p>
            <a:r>
              <a:rPr lang="lv-LV" b="1" i="1" dirty="0" smtClean="0"/>
              <a:t>CAPEX - </a:t>
            </a:r>
            <a:r>
              <a:rPr lang="en-US" dirty="0" smtClean="0"/>
              <a:t>investments </a:t>
            </a:r>
            <a:r>
              <a:rPr lang="en-US" dirty="0"/>
              <a:t>in the PME assets at their annual depreciation </a:t>
            </a:r>
            <a:r>
              <a:rPr lang="en-US" dirty="0" smtClean="0"/>
              <a:t>level.</a:t>
            </a:r>
            <a:endParaRPr lang="lv-LV" dirty="0" smtClean="0"/>
          </a:p>
          <a:p>
            <a:r>
              <a:rPr lang="en-GB" b="1" i="1" dirty="0"/>
              <a:t>Changes in working </a:t>
            </a:r>
            <a:r>
              <a:rPr lang="en-GB" b="1" i="1" dirty="0" smtClean="0"/>
              <a:t>capital</a:t>
            </a:r>
            <a:r>
              <a:rPr lang="lv-LV" dirty="0" smtClean="0"/>
              <a:t> - </a:t>
            </a:r>
            <a:r>
              <a:rPr lang="en-US" dirty="0" smtClean="0"/>
              <a:t>proportionate </a:t>
            </a:r>
            <a:r>
              <a:rPr lang="en-US" dirty="0"/>
              <a:t>to changes in net </a:t>
            </a:r>
            <a:r>
              <a:rPr lang="en-US" dirty="0" smtClean="0"/>
              <a:t>turnover.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84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net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sales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30781107"/>
              </p:ext>
            </p:extLst>
          </p:nvPr>
        </p:nvGraphicFramePr>
        <p:xfrm>
          <a:off x="1272720" y="2112803"/>
          <a:ext cx="5702300" cy="456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0331"/>
                <a:gridCol w="1791969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Max annual transshipment </a:t>
                      </a:r>
                      <a:r>
                        <a:rPr lang="en-US" sz="1400" dirty="0" smtClean="0">
                          <a:effectLst/>
                        </a:rPr>
                        <a:t>capacity, 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Average historical transshipment </a:t>
                      </a:r>
                      <a:r>
                        <a:rPr lang="en-US" sz="1400" dirty="0" smtClean="0">
                          <a:effectLst/>
                        </a:rPr>
                        <a:t>income, </a:t>
                      </a:r>
                      <a:r>
                        <a:rPr lang="en-US" sz="1400" dirty="0">
                          <a:effectLst/>
                        </a:rPr>
                        <a:t>EUR/t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28.46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6700735"/>
              </p:ext>
            </p:extLst>
          </p:nvPr>
        </p:nvGraphicFramePr>
        <p:xfrm>
          <a:off x="1272720" y="2988055"/>
          <a:ext cx="8611510" cy="2063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711"/>
                <a:gridCol w="1074042"/>
                <a:gridCol w="1189117"/>
                <a:gridCol w="1131579"/>
                <a:gridCol w="978145"/>
                <a:gridCol w="920607"/>
                <a:gridCol w="974309"/>
              </a:tblGrid>
              <a:tr h="4286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projection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86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Utilized transshipment capacity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15.57%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20.00%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25.00%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30.0%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30.00%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30.00%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367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Transshipped tons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62272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80000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100000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120000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120000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120000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43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transshipment 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income </a:t>
                      </a:r>
                      <a:r>
                        <a:rPr lang="en-US" sz="14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estimate, 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EUR/t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43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Estimated gross </a:t>
                      </a:r>
                      <a:r>
                        <a:rPr lang="en-US" sz="1400" b="1">
                          <a:effectLst/>
                        </a:rPr>
                        <a:t>effective </a:t>
                      </a:r>
                      <a:r>
                        <a:rPr lang="en-US" sz="1400" b="1" smtClean="0">
                          <a:effectLst/>
                        </a:rPr>
                        <a:t>income, </a:t>
                      </a:r>
                      <a:r>
                        <a:rPr lang="en-US" sz="1400" b="1" dirty="0">
                          <a:effectLst/>
                        </a:rPr>
                        <a:t>EUR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1772272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2276828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2846035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3415242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3415242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3415242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59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free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cash-flow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19412010"/>
              </p:ext>
            </p:extLst>
          </p:nvPr>
        </p:nvGraphicFramePr>
        <p:xfrm>
          <a:off x="1349829" y="2017487"/>
          <a:ext cx="8708571" cy="33382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5971"/>
                <a:gridCol w="770954"/>
                <a:gridCol w="1162857"/>
                <a:gridCol w="770954"/>
                <a:gridCol w="770954"/>
                <a:gridCol w="770954"/>
                <a:gridCol w="815927"/>
              </a:tblGrid>
              <a:tr h="501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projection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1st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2nd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3rd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4th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5th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1772272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2276828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2846035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3415242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3415242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3415242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1608938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1904812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2235807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2566939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2566939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2566939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Gross Profit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163334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372016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610228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848303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848303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848303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Selling Costs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578991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585085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591960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598835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598835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598835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 expense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68500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72897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77857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82817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82817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82817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Profit Before Tax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-484157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-285966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-59589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166651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166651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166651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Depreciation of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566985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572064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575002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578077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578077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578077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EBITDA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82828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286098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515413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744729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744729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744729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Investments in working capital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-8348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-4252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-4796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-4796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CAPEX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-76039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-79410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-83380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-87549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-87549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-87549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Free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-1559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202436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427237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652383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657179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657179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20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Synergistic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61785" y="1492794"/>
            <a:ext cx="10515600" cy="38452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Synergy rationale </a:t>
            </a:r>
            <a:r>
              <a:rPr lang="en-US" sz="2400" b="1" dirty="0" smtClean="0"/>
              <a:t>–</a:t>
            </a:r>
            <a:r>
              <a:rPr lang="lv-LV" sz="2400" b="1" dirty="0" smtClean="0"/>
              <a:t> </a:t>
            </a:r>
            <a:r>
              <a:rPr lang="en-US" sz="2400" b="1" dirty="0" smtClean="0"/>
              <a:t>incorporation</a:t>
            </a:r>
            <a:r>
              <a:rPr lang="lv-LV" sz="2400" b="1" dirty="0" smtClean="0"/>
              <a:t> </a:t>
            </a:r>
            <a:r>
              <a:rPr lang="en-US" sz="2400" b="1" dirty="0" smtClean="0"/>
              <a:t>in </a:t>
            </a:r>
            <a:r>
              <a:rPr lang="en-US" sz="2400" b="1" dirty="0"/>
              <a:t>the </a:t>
            </a:r>
            <a:r>
              <a:rPr lang="en-GB" sz="2400" b="1" dirty="0"/>
              <a:t>international company that plans to build a SAF factory </a:t>
            </a:r>
            <a:r>
              <a:rPr lang="en-US" sz="2400" b="1" dirty="0"/>
              <a:t>with projected annual production output of 100 thousand tons </a:t>
            </a:r>
            <a:r>
              <a:rPr lang="en-GB" sz="2400" b="1" dirty="0"/>
              <a:t>on a land plot next to the </a:t>
            </a:r>
            <a:r>
              <a:rPr lang="en-GB" sz="2400" b="1" dirty="0" smtClean="0"/>
              <a:t>terminal</a:t>
            </a:r>
            <a:r>
              <a:rPr lang="lv-LV" sz="2400" b="1" dirty="0" smtClean="0"/>
              <a:t>.</a:t>
            </a:r>
            <a:endParaRPr lang="en-US" sz="2400" b="1" dirty="0"/>
          </a:p>
          <a:p>
            <a:pPr marL="465138" indent="-406400">
              <a:buFont typeface="Wingdings" panose="05000000000000000000" pitchFamily="2" charset="2"/>
              <a:buChar char="Ø"/>
            </a:pPr>
            <a:r>
              <a:rPr lang="en-US" sz="2400" b="1" dirty="0" smtClean="0"/>
              <a:t>Operational </a:t>
            </a:r>
            <a:r>
              <a:rPr lang="en-US" sz="2400" b="1" dirty="0"/>
              <a:t>synergies</a:t>
            </a:r>
          </a:p>
          <a:p>
            <a:pPr lvl="1"/>
            <a:r>
              <a:rPr lang="en-US" dirty="0" smtClean="0"/>
              <a:t>Cost</a:t>
            </a:r>
            <a:r>
              <a:rPr lang="lv-LV" dirty="0" smtClean="0"/>
              <a:t> </a:t>
            </a:r>
            <a:r>
              <a:rPr lang="en-US" dirty="0" smtClean="0"/>
              <a:t>savings</a:t>
            </a:r>
            <a:r>
              <a:rPr lang="lv-LV" dirty="0" smtClean="0"/>
              <a:t> </a:t>
            </a:r>
            <a:r>
              <a:rPr lang="en-US" dirty="0" smtClean="0"/>
              <a:t>on</a:t>
            </a:r>
            <a:r>
              <a:rPr lang="lv-LV" dirty="0" smtClean="0"/>
              <a:t> </a:t>
            </a:r>
            <a:r>
              <a:rPr lang="en-GB" dirty="0"/>
              <a:t>storage and transhipment</a:t>
            </a:r>
            <a:r>
              <a:rPr lang="lv-LV" dirty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US" dirty="0" smtClean="0"/>
              <a:t>planned</a:t>
            </a:r>
            <a:r>
              <a:rPr lang="lv-LV" dirty="0" smtClean="0"/>
              <a:t> </a:t>
            </a:r>
            <a:r>
              <a:rPr lang="en-GB" dirty="0"/>
              <a:t>SAF  </a:t>
            </a:r>
            <a:r>
              <a:rPr lang="en-US" dirty="0" smtClean="0"/>
              <a:t>volumes</a:t>
            </a:r>
          </a:p>
          <a:p>
            <a:pPr lvl="1"/>
            <a:r>
              <a:rPr lang="en-US" dirty="0"/>
              <a:t>Additional revenue from the use of terminal capacity in excess of that required for SAF's business </a:t>
            </a:r>
            <a:r>
              <a:rPr lang="en-US" dirty="0" smtClean="0"/>
              <a:t>operations</a:t>
            </a:r>
            <a:endParaRPr lang="lv-LV" dirty="0" smtClean="0"/>
          </a:p>
          <a:p>
            <a:pPr lvl="1"/>
            <a:r>
              <a:rPr lang="lv-LV" dirty="0" smtClean="0"/>
              <a:t>Access </a:t>
            </a:r>
            <a:r>
              <a:rPr lang="lv-LV" dirty="0"/>
              <a:t>to </a:t>
            </a:r>
            <a:r>
              <a:rPr lang="en-US" dirty="0" smtClean="0"/>
              <a:t>trained</a:t>
            </a:r>
            <a:r>
              <a:rPr lang="lv-LV" dirty="0" smtClean="0"/>
              <a:t> </a:t>
            </a:r>
            <a:r>
              <a:rPr lang="en-US" dirty="0" smtClean="0"/>
              <a:t>workforce</a:t>
            </a:r>
            <a:r>
              <a:rPr lang="lv-LV" dirty="0" smtClean="0"/>
              <a:t> </a:t>
            </a:r>
            <a:r>
              <a:rPr lang="en-US" dirty="0" smtClean="0"/>
              <a:t>in</a:t>
            </a:r>
            <a:r>
              <a:rPr lang="lv-LV" dirty="0" smtClean="0"/>
              <a:t> </a:t>
            </a:r>
            <a:r>
              <a:rPr lang="en-US" dirty="0" smtClean="0"/>
              <a:t>terminal</a:t>
            </a:r>
            <a:r>
              <a:rPr lang="lv-LV" dirty="0" smtClean="0"/>
              <a:t> </a:t>
            </a:r>
            <a:r>
              <a:rPr lang="en-US" dirty="0" smtClean="0"/>
              <a:t>business</a:t>
            </a:r>
          </a:p>
          <a:p>
            <a:pPr marL="508000" indent="-508000">
              <a:buFont typeface="Wingdings" panose="05000000000000000000" pitchFamily="2" charset="2"/>
              <a:buChar char="Ø"/>
            </a:pPr>
            <a:r>
              <a:rPr lang="en-US" sz="2400" b="1" dirty="0" smtClean="0"/>
              <a:t>Financial </a:t>
            </a:r>
            <a:r>
              <a:rPr lang="en-US" sz="2400" b="1" dirty="0"/>
              <a:t>synergies</a:t>
            </a:r>
          </a:p>
          <a:p>
            <a:pPr lvl="1"/>
            <a:r>
              <a:rPr lang="en-GB" dirty="0"/>
              <a:t>Cost savings on construction of SAF storage and transhipment </a:t>
            </a:r>
            <a:r>
              <a:rPr lang="en-GB" dirty="0" smtClean="0"/>
              <a:t>facilities</a:t>
            </a:r>
            <a:endParaRPr lang="lv-LV" dirty="0" smtClean="0"/>
          </a:p>
        </p:txBody>
      </p:sp>
    </p:spTree>
    <p:extLst>
      <p:ext uri="{BB962C8B-B14F-4D97-AF65-F5344CB8AC3E}">
        <p14:creationId xmlns:p14="http://schemas.microsoft.com/office/powerpoint/2010/main" xmlns="" val="124372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Synergistic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.)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3685" y="1843314"/>
            <a:ext cx="10515600" cy="3845254"/>
          </a:xfrm>
        </p:spPr>
        <p:txBody>
          <a:bodyPr>
            <a:noAutofit/>
          </a:bodyPr>
          <a:lstStyle/>
          <a:p>
            <a:pPr marL="406400" indent="-347663">
              <a:buFont typeface="Wingdings" panose="05000000000000000000" pitchFamily="2" charset="2"/>
              <a:buChar char="Ø"/>
            </a:pPr>
            <a:r>
              <a:rPr lang="en-US" sz="2400" b="1" dirty="0" smtClean="0"/>
              <a:t>Cost-to-achieve</a:t>
            </a:r>
          </a:p>
          <a:p>
            <a:pPr lvl="1"/>
            <a:r>
              <a:rPr lang="en-GB" dirty="0" smtClean="0"/>
              <a:t>Estimated necessary investments in terminal real estate and PME improvements c.a. 1 500 000 EUR. </a:t>
            </a:r>
            <a:endParaRPr lang="en-US" dirty="0" smtClean="0"/>
          </a:p>
          <a:p>
            <a:pPr marL="406400" indent="-406400">
              <a:buFont typeface="Wingdings" panose="05000000000000000000" pitchFamily="2" charset="2"/>
              <a:buChar char="Ø"/>
            </a:pPr>
            <a:r>
              <a:rPr lang="en-US" sz="2400" b="1" dirty="0" smtClean="0"/>
              <a:t>Time to achieve synergies</a:t>
            </a:r>
          </a:p>
          <a:p>
            <a:pPr lvl="1"/>
            <a:r>
              <a:rPr lang="en-GB" dirty="0" smtClean="0"/>
              <a:t>Starting from 3</a:t>
            </a:r>
            <a:r>
              <a:rPr lang="en-GB" baseline="30000" dirty="0" smtClean="0"/>
              <a:t>rd</a:t>
            </a:r>
            <a:r>
              <a:rPr lang="en-GB" dirty="0" smtClean="0"/>
              <a:t>  year (projected commissioning of SAF factory)</a:t>
            </a:r>
            <a:endParaRPr lang="lv-LV" dirty="0" smtClean="0"/>
          </a:p>
          <a:p>
            <a:pPr marL="406400" lvl="1" indent="-347663">
              <a:buFont typeface="Wingdings" panose="05000000000000000000" pitchFamily="2" charset="2"/>
              <a:buChar char="Ø"/>
            </a:pPr>
            <a:r>
              <a:rPr lang="en-US" b="1" dirty="0" smtClean="0"/>
              <a:t>Other</a:t>
            </a:r>
            <a:r>
              <a:rPr lang="lv-LV" b="1" dirty="0" smtClean="0"/>
              <a:t> </a:t>
            </a:r>
            <a:r>
              <a:rPr lang="en-US" b="1" dirty="0" smtClean="0"/>
              <a:t>assumptions</a:t>
            </a:r>
            <a:r>
              <a:rPr lang="lv-LV" b="1" dirty="0" smtClean="0"/>
              <a:t> </a:t>
            </a:r>
            <a:r>
              <a:rPr lang="en-US" b="1" dirty="0" smtClean="0"/>
              <a:t>on</a:t>
            </a:r>
            <a:r>
              <a:rPr lang="lv-LV" b="1" dirty="0" smtClean="0"/>
              <a:t> </a:t>
            </a:r>
            <a:r>
              <a:rPr lang="en-US" b="1" dirty="0" smtClean="0"/>
              <a:t>income</a:t>
            </a:r>
            <a:r>
              <a:rPr lang="lv-LV" b="1" dirty="0" smtClean="0"/>
              <a:t> </a:t>
            </a:r>
            <a:r>
              <a:rPr lang="en-US" b="1" dirty="0" smtClean="0"/>
              <a:t>and</a:t>
            </a:r>
            <a:r>
              <a:rPr lang="lv-LV" b="1" dirty="0" smtClean="0"/>
              <a:t> </a:t>
            </a:r>
            <a:r>
              <a:rPr lang="en-US" b="1" dirty="0" smtClean="0"/>
              <a:t>expenses</a:t>
            </a:r>
          </a:p>
          <a:p>
            <a:pPr lvl="1"/>
            <a:r>
              <a:rPr lang="lv-LV" dirty="0" smtClean="0"/>
              <a:t> </a:t>
            </a:r>
            <a:r>
              <a:rPr lang="en-US" dirty="0" smtClean="0"/>
              <a:t>Identical</a:t>
            </a:r>
            <a:r>
              <a:rPr lang="lv-LV" dirty="0" smtClean="0"/>
              <a:t> </a:t>
            </a:r>
            <a:r>
              <a:rPr lang="en-US" dirty="0" smtClean="0"/>
              <a:t>as</a:t>
            </a:r>
            <a:r>
              <a:rPr lang="lv-LV" dirty="0" smtClean="0"/>
              <a:t> </a:t>
            </a:r>
            <a:r>
              <a:rPr lang="en-US" dirty="0" smtClean="0"/>
              <a:t>for</a:t>
            </a:r>
            <a:r>
              <a:rPr lang="lv-LV" dirty="0" smtClean="0"/>
              <a:t> </a:t>
            </a:r>
            <a:r>
              <a:rPr lang="en-US" dirty="0" smtClean="0"/>
              <a:t>Market</a:t>
            </a:r>
            <a:r>
              <a:rPr lang="lv-LV" dirty="0" smtClean="0"/>
              <a:t> </a:t>
            </a:r>
            <a:r>
              <a:rPr lang="en-US" dirty="0" smtClean="0"/>
              <a:t>value</a:t>
            </a:r>
            <a:r>
              <a:rPr lang="lv-LV" dirty="0" smtClean="0"/>
              <a:t> </a:t>
            </a:r>
            <a:r>
              <a:rPr lang="en-US" dirty="0" smtClean="0"/>
              <a:t>estimate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88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Synergistic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net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sales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30781107"/>
              </p:ext>
            </p:extLst>
          </p:nvPr>
        </p:nvGraphicFramePr>
        <p:xfrm>
          <a:off x="1272720" y="2112803"/>
          <a:ext cx="5702300" cy="456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0331"/>
                <a:gridCol w="1791969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Max annual </a:t>
                      </a:r>
                      <a:r>
                        <a:rPr lang="en-US" sz="1400">
                          <a:effectLst/>
                        </a:rPr>
                        <a:t>transshipment </a:t>
                      </a:r>
                      <a:r>
                        <a:rPr lang="en-US" sz="1400" smtClean="0">
                          <a:effectLst/>
                        </a:rPr>
                        <a:t>capacity, 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Average historical </a:t>
                      </a:r>
                      <a:r>
                        <a:rPr lang="en-US" sz="1400">
                          <a:effectLst/>
                        </a:rPr>
                        <a:t>transshipment </a:t>
                      </a:r>
                      <a:r>
                        <a:rPr lang="en-US" sz="1400" smtClean="0">
                          <a:effectLst/>
                        </a:rPr>
                        <a:t>income, </a:t>
                      </a:r>
                      <a:r>
                        <a:rPr lang="en-US" sz="1400" dirty="0">
                          <a:effectLst/>
                        </a:rPr>
                        <a:t>EUR/t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28.46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6622634"/>
              </p:ext>
            </p:extLst>
          </p:nvPr>
        </p:nvGraphicFramePr>
        <p:xfrm>
          <a:off x="1272720" y="2988055"/>
          <a:ext cx="8611510" cy="2085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711"/>
                <a:gridCol w="1074042"/>
                <a:gridCol w="1189117"/>
                <a:gridCol w="1131579"/>
                <a:gridCol w="978145"/>
                <a:gridCol w="920607"/>
                <a:gridCol w="974309"/>
              </a:tblGrid>
              <a:tr h="4286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projection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86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Utilized transshipment capacity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60.00%</a:t>
                      </a:r>
                    </a:p>
                  </a:txBody>
                  <a:tcPr marL="9525" marR="9525" marT="9525" marB="0" anchor="b"/>
                </a:tc>
              </a:tr>
              <a:tr h="259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Transshipped tons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240000</a:t>
                      </a:r>
                    </a:p>
                  </a:txBody>
                  <a:tcPr marL="9525" marR="9525" marT="9525" marB="0" anchor="b"/>
                </a:tc>
              </a:tr>
              <a:tr h="2143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transshipment 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income </a:t>
                      </a:r>
                      <a:r>
                        <a:rPr lang="en-US" sz="14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estimate, 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EUR/t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28.46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43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Estimated gross </a:t>
                      </a:r>
                      <a:r>
                        <a:rPr lang="en-US" sz="1400" b="1">
                          <a:effectLst/>
                        </a:rPr>
                        <a:t>effective </a:t>
                      </a:r>
                      <a:r>
                        <a:rPr lang="en-US" sz="1400" b="1" smtClean="0">
                          <a:effectLst/>
                        </a:rPr>
                        <a:t>income, </a:t>
                      </a:r>
                      <a:r>
                        <a:rPr lang="en-US" sz="1400" b="1" dirty="0">
                          <a:effectLst/>
                        </a:rPr>
                        <a:t>EUR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1772272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2276828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3415242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4119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Synergistic 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free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cash-flow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39003439"/>
              </p:ext>
            </p:extLst>
          </p:nvPr>
        </p:nvGraphicFramePr>
        <p:xfrm>
          <a:off x="1349829" y="2017487"/>
          <a:ext cx="8708571" cy="33382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5971"/>
                <a:gridCol w="770954"/>
                <a:gridCol w="1162857"/>
                <a:gridCol w="770954"/>
                <a:gridCol w="770954"/>
                <a:gridCol w="770954"/>
                <a:gridCol w="815927"/>
              </a:tblGrid>
              <a:tr h="501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projection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1st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2nd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3rd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4th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5th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1772272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2276828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3415242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6830485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Sales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1608938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1904812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2663993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4707001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4707001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4707001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Gross Profit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751250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2123484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2123484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2123484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Selling Costs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578991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585085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598835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640083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 expense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76827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81582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Profit Before Tax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-484157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-285966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1401819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1401819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1401819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Depreciation of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566985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572064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749799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749799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749799</a:t>
                      </a:r>
                    </a:p>
                  </a:txBody>
                  <a:tcPr marL="9525" marR="9525" marT="9525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EBITDA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286098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750718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2151618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2151618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2151618</a:t>
                      </a:r>
                    </a:p>
                  </a:txBody>
                  <a:tcPr marL="9525" marR="9525" marT="9525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Investments in working capital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-9593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-28778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93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CAPEX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-76039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-79410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-4587351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-254410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-254410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-254410</a:t>
                      </a:r>
                    </a:p>
                  </a:txBody>
                  <a:tcPr marL="9525" marR="9525" marT="9525" marB="0" anchor="b"/>
                </a:tc>
              </a:tr>
              <a:tr h="2444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Free cash flow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-3846225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1868430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1897209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1897209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840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Investment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assumptions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4027" y="1743177"/>
            <a:ext cx="10515600" cy="38452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Particular </a:t>
            </a:r>
            <a:r>
              <a:rPr lang="en-US" sz="2400" b="1" dirty="0"/>
              <a:t>identified party – the </a:t>
            </a:r>
            <a:r>
              <a:rPr lang="en-GB" sz="2400" b="1" dirty="0"/>
              <a:t>international company that plans to build a SAF factory </a:t>
            </a:r>
            <a:r>
              <a:rPr lang="en-US" sz="2400" b="1" dirty="0"/>
              <a:t>with projected annual production output of 100 thousand tons </a:t>
            </a:r>
            <a:r>
              <a:rPr lang="en-GB" sz="2400" b="1" dirty="0"/>
              <a:t>on a land plot next to the </a:t>
            </a:r>
            <a:r>
              <a:rPr lang="en-GB" sz="2400" b="1" dirty="0" smtClean="0"/>
              <a:t>terminal</a:t>
            </a:r>
            <a:r>
              <a:rPr lang="lv-LV" sz="2400" b="1" dirty="0" smtClean="0"/>
              <a:t>.</a:t>
            </a:r>
            <a:endParaRPr lang="en-US" sz="2400" b="1" dirty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GB" sz="2400" b="1" dirty="0"/>
              <a:t>Specific assumptions </a:t>
            </a:r>
            <a:r>
              <a:rPr lang="lv-LV" sz="2400" b="1" dirty="0" smtClean="0"/>
              <a:t>- </a:t>
            </a:r>
            <a:r>
              <a:rPr lang="en-GB" sz="2000" dirty="0" smtClean="0"/>
              <a:t>Existing </a:t>
            </a:r>
            <a:r>
              <a:rPr lang="en-GB" sz="2000" dirty="0"/>
              <a:t>oil terminal facilities can be easily and cost-effectively </a:t>
            </a:r>
            <a:r>
              <a:rPr lang="lv-LV" sz="2000" dirty="0" smtClean="0"/>
              <a:t>(</a:t>
            </a:r>
            <a:r>
              <a:rPr lang="en-US" sz="2000" dirty="0" smtClean="0"/>
              <a:t>with</a:t>
            </a:r>
            <a:r>
              <a:rPr lang="lv-LV" sz="2000" dirty="0" smtClean="0"/>
              <a:t> </a:t>
            </a:r>
            <a:r>
              <a:rPr lang="en-US" sz="2000" dirty="0" smtClean="0"/>
              <a:t>c.a</a:t>
            </a:r>
            <a:r>
              <a:rPr lang="lv-LV" sz="2000" dirty="0" smtClean="0"/>
              <a:t>. EUR 4,5 </a:t>
            </a:r>
            <a:r>
              <a:rPr lang="en-US" sz="2000" dirty="0" smtClean="0"/>
              <a:t>million</a:t>
            </a:r>
            <a:r>
              <a:rPr lang="lv-LV" sz="2000" dirty="0" smtClean="0"/>
              <a:t> </a:t>
            </a:r>
            <a:r>
              <a:rPr lang="en-US" sz="2000" dirty="0" smtClean="0"/>
              <a:t>investments</a:t>
            </a:r>
            <a:r>
              <a:rPr lang="lv-LV" sz="2000" dirty="0" smtClean="0"/>
              <a:t>) </a:t>
            </a:r>
            <a:r>
              <a:rPr lang="en-GB" sz="2000" dirty="0" smtClean="0"/>
              <a:t>integrated </a:t>
            </a:r>
            <a:r>
              <a:rPr lang="en-GB" sz="2000" dirty="0"/>
              <a:t>into the SAF plant </a:t>
            </a:r>
            <a:r>
              <a:rPr lang="en-GB" sz="2000" dirty="0" smtClean="0"/>
              <a:t>infrastructure</a:t>
            </a:r>
            <a:r>
              <a:rPr lang="lv-LV" sz="2000" dirty="0" smtClean="0"/>
              <a:t>, </a:t>
            </a:r>
            <a:r>
              <a:rPr lang="en-US" sz="2000" dirty="0" smtClean="0"/>
              <a:t>and</a:t>
            </a:r>
            <a:r>
              <a:rPr lang="lv-LV" sz="2000" dirty="0" smtClean="0"/>
              <a:t> t</a:t>
            </a:r>
            <a:r>
              <a:rPr lang="en-US" sz="2000" dirty="0" smtClean="0"/>
              <a:t>he </a:t>
            </a:r>
            <a:r>
              <a:rPr lang="en-US" sz="2000" dirty="0"/>
              <a:t>acquisition of the lease rights to the land plots by </a:t>
            </a:r>
            <a:r>
              <a:rPr lang="en-US" sz="2000" dirty="0" smtClean="0"/>
              <a:t>“</a:t>
            </a:r>
            <a:r>
              <a:rPr lang="en-US" sz="2000" dirty="0"/>
              <a:t>OIL Terminal</a:t>
            </a:r>
            <a:r>
              <a:rPr lang="en-US" sz="2000" dirty="0" smtClean="0"/>
              <a:t>”</a:t>
            </a:r>
            <a:r>
              <a:rPr lang="lv-LV" sz="2000" dirty="0" smtClean="0"/>
              <a:t> </a:t>
            </a:r>
            <a:r>
              <a:rPr lang="en-US" sz="2000" dirty="0" smtClean="0"/>
              <a:t>Ltd</a:t>
            </a:r>
            <a:r>
              <a:rPr lang="lv-LV" sz="2000" dirty="0" smtClean="0"/>
              <a:t>.</a:t>
            </a:r>
            <a:r>
              <a:rPr lang="en-US" sz="2000" dirty="0" smtClean="0"/>
              <a:t> </a:t>
            </a:r>
            <a:r>
              <a:rPr lang="en-US" sz="2000" dirty="0"/>
              <a:t>will provide access to the </a:t>
            </a:r>
            <a:r>
              <a:rPr lang="en-US" sz="2000" dirty="0" smtClean="0"/>
              <a:t>railway</a:t>
            </a:r>
            <a:r>
              <a:rPr lang="lv-LV" sz="2000" dirty="0" smtClean="0"/>
              <a:t> </a:t>
            </a:r>
            <a:r>
              <a:rPr lang="en-US" sz="2000" dirty="0" smtClean="0"/>
              <a:t>and</a:t>
            </a:r>
            <a:r>
              <a:rPr lang="lv-LV" sz="2000" dirty="0" smtClean="0"/>
              <a:t> </a:t>
            </a:r>
            <a:r>
              <a:rPr lang="en-US" sz="2000" dirty="0" smtClean="0"/>
              <a:t>berth, </a:t>
            </a:r>
            <a:r>
              <a:rPr lang="en-US" sz="2000" dirty="0"/>
              <a:t>which </a:t>
            </a:r>
            <a:r>
              <a:rPr lang="en-US" sz="2000" dirty="0" smtClean="0"/>
              <a:t>are </a:t>
            </a:r>
            <a:r>
              <a:rPr lang="en-US" sz="2000" dirty="0"/>
              <a:t>vital for the project 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400" b="1" dirty="0" smtClean="0"/>
              <a:t>Objectives</a:t>
            </a:r>
            <a:r>
              <a:rPr lang="lv-LV" sz="2400" b="1" dirty="0"/>
              <a:t> </a:t>
            </a:r>
            <a:r>
              <a:rPr lang="lv-LV" sz="2400" b="1" dirty="0" smtClean="0"/>
              <a:t>- </a:t>
            </a:r>
            <a:r>
              <a:rPr lang="en-US" sz="2000" dirty="0" smtClean="0"/>
              <a:t>“OIL Terminal”</a:t>
            </a:r>
            <a:r>
              <a:rPr lang="lv-LV" sz="2000" dirty="0" smtClean="0"/>
              <a:t> </a:t>
            </a:r>
            <a:r>
              <a:rPr lang="en-US" sz="2000" dirty="0" smtClean="0"/>
              <a:t>Ltd</a:t>
            </a:r>
            <a:r>
              <a:rPr lang="lv-LV" sz="2000" dirty="0" smtClean="0"/>
              <a:t>.</a:t>
            </a:r>
            <a:r>
              <a:rPr lang="en-US" sz="2000" dirty="0" smtClean="0"/>
              <a:t> acquisition</a:t>
            </a:r>
            <a:r>
              <a:rPr lang="lv-LV" sz="2000" dirty="0" smtClean="0"/>
              <a:t> </a:t>
            </a:r>
            <a:r>
              <a:rPr lang="en-US" sz="2000" dirty="0" smtClean="0"/>
              <a:t>will</a:t>
            </a:r>
            <a:r>
              <a:rPr lang="lv-LV" sz="2000" dirty="0" smtClean="0"/>
              <a:t> </a:t>
            </a:r>
            <a:r>
              <a:rPr lang="en-US" sz="2000" dirty="0" smtClean="0"/>
              <a:t>decrease</a:t>
            </a:r>
            <a:r>
              <a:rPr lang="lv-LV" sz="2000" dirty="0" smtClean="0"/>
              <a:t> </a:t>
            </a:r>
            <a:r>
              <a:rPr lang="en-US" sz="2000" dirty="0" smtClean="0"/>
              <a:t>the</a:t>
            </a:r>
            <a:r>
              <a:rPr lang="lv-LV" sz="2000" dirty="0" smtClean="0"/>
              <a:t> </a:t>
            </a:r>
            <a:r>
              <a:rPr lang="en-US" sz="2000" dirty="0" smtClean="0"/>
              <a:t>time</a:t>
            </a:r>
            <a:r>
              <a:rPr lang="lv-LV" sz="2000" dirty="0" smtClean="0"/>
              <a:t> </a:t>
            </a:r>
            <a:r>
              <a:rPr lang="en-US" sz="2000" dirty="0" smtClean="0"/>
              <a:t>and</a:t>
            </a:r>
            <a:r>
              <a:rPr lang="lv-LV" sz="2000" dirty="0" smtClean="0"/>
              <a:t> </a:t>
            </a:r>
            <a:r>
              <a:rPr lang="en-US" sz="2000" dirty="0" smtClean="0"/>
              <a:t>investments</a:t>
            </a:r>
            <a:r>
              <a:rPr lang="lv-LV" sz="2000" dirty="0" smtClean="0"/>
              <a:t> </a:t>
            </a:r>
            <a:r>
              <a:rPr lang="en-US" sz="2000" dirty="0" smtClean="0"/>
              <a:t>needed</a:t>
            </a:r>
            <a:r>
              <a:rPr lang="lv-LV" sz="2000" dirty="0" smtClean="0"/>
              <a:t> </a:t>
            </a:r>
            <a:r>
              <a:rPr lang="en-US" sz="2000" dirty="0" smtClean="0"/>
              <a:t>for</a:t>
            </a:r>
            <a:r>
              <a:rPr lang="lv-LV" sz="2000" dirty="0" smtClean="0"/>
              <a:t> </a:t>
            </a:r>
            <a:r>
              <a:rPr lang="en-US" sz="2000" dirty="0" smtClean="0"/>
              <a:t>commissioning</a:t>
            </a:r>
            <a:r>
              <a:rPr lang="lv-LV" sz="2000" dirty="0" smtClean="0"/>
              <a:t> </a:t>
            </a:r>
            <a:r>
              <a:rPr lang="en-US" sz="2000" dirty="0" smtClean="0"/>
              <a:t>of </a:t>
            </a:r>
            <a:r>
              <a:rPr lang="en-US" sz="2000" dirty="0"/>
              <a:t>SAF </a:t>
            </a:r>
            <a:r>
              <a:rPr lang="en-US" sz="2000" dirty="0" smtClean="0"/>
              <a:t>plant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400" b="1" dirty="0" smtClean="0"/>
              <a:t>Constraints</a:t>
            </a:r>
            <a:r>
              <a:rPr lang="lv-LV" sz="2400" b="1" dirty="0" smtClean="0"/>
              <a:t> – </a:t>
            </a:r>
            <a:r>
              <a:rPr lang="en-US" sz="2000" dirty="0" smtClean="0"/>
              <a:t>“OIL Terminal” Ltd</a:t>
            </a:r>
            <a:r>
              <a:rPr lang="lv-LV" sz="2000" dirty="0" smtClean="0"/>
              <a:t>.</a:t>
            </a:r>
            <a:r>
              <a:rPr lang="en-US" sz="2000" dirty="0" smtClean="0"/>
              <a:t> terminal</a:t>
            </a:r>
            <a:r>
              <a:rPr lang="lv-LV" sz="2000" dirty="0" smtClean="0"/>
              <a:t> </a:t>
            </a:r>
            <a:r>
              <a:rPr lang="en-US" sz="2000" dirty="0" smtClean="0"/>
              <a:t>facilities</a:t>
            </a:r>
            <a:r>
              <a:rPr lang="lv-LV" sz="2000" dirty="0" smtClean="0"/>
              <a:t> </a:t>
            </a:r>
            <a:r>
              <a:rPr lang="en-US" sz="2000" dirty="0" smtClean="0"/>
              <a:t>are</a:t>
            </a:r>
            <a:r>
              <a:rPr lang="lv-LV" sz="2000" dirty="0" smtClean="0"/>
              <a:t> </a:t>
            </a:r>
            <a:r>
              <a:rPr lang="en-US" sz="2000" dirty="0" smtClean="0"/>
              <a:t>already</a:t>
            </a:r>
            <a:r>
              <a:rPr lang="lv-LV" sz="2000" dirty="0" smtClean="0"/>
              <a:t> </a:t>
            </a:r>
            <a:r>
              <a:rPr lang="en-US" sz="2000" dirty="0" smtClean="0"/>
              <a:t>obsolete</a:t>
            </a:r>
            <a:r>
              <a:rPr lang="lv-LV" sz="2000" dirty="0" smtClean="0"/>
              <a:t>, </a:t>
            </a:r>
            <a:r>
              <a:rPr lang="en-US" sz="2000" dirty="0" smtClean="0"/>
              <a:t>requiring</a:t>
            </a:r>
            <a:r>
              <a:rPr lang="lv-LV" sz="2000" dirty="0" smtClean="0"/>
              <a:t> </a:t>
            </a:r>
            <a:r>
              <a:rPr lang="en-US" sz="2000" dirty="0" smtClean="0"/>
              <a:t>certain</a:t>
            </a:r>
            <a:r>
              <a:rPr lang="lv-LV" sz="2000" dirty="0" smtClean="0"/>
              <a:t> </a:t>
            </a:r>
            <a:r>
              <a:rPr lang="en-US" sz="2000" dirty="0" smtClean="0"/>
              <a:t>replacements</a:t>
            </a:r>
            <a:r>
              <a:rPr lang="lv-LV" sz="2000" dirty="0" smtClean="0"/>
              <a:t>  </a:t>
            </a:r>
            <a:r>
              <a:rPr lang="en-US" sz="2000" dirty="0" smtClean="0"/>
              <a:t>and</a:t>
            </a:r>
            <a:r>
              <a:rPr lang="lv-LV" sz="2000" dirty="0" smtClean="0"/>
              <a:t> </a:t>
            </a:r>
            <a:r>
              <a:rPr lang="en-US" sz="2000" dirty="0" smtClean="0"/>
              <a:t>their</a:t>
            </a:r>
            <a:r>
              <a:rPr lang="lv-LV" sz="2000" dirty="0" smtClean="0"/>
              <a:t> </a:t>
            </a:r>
            <a:r>
              <a:rPr lang="en-US" sz="2000" dirty="0" smtClean="0"/>
              <a:t>capacity exceeds</a:t>
            </a:r>
            <a:r>
              <a:rPr lang="lv-LV" sz="2000" dirty="0" smtClean="0"/>
              <a:t> </a:t>
            </a:r>
            <a:r>
              <a:rPr lang="en-US" sz="2000" dirty="0" smtClean="0"/>
              <a:t>the SAF plant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7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Discount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and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capitalization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rate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05282328"/>
              </p:ext>
            </p:extLst>
          </p:nvPr>
        </p:nvGraphicFramePr>
        <p:xfrm>
          <a:off x="1066800" y="1763236"/>
          <a:ext cx="5194300" cy="1597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70932"/>
                <a:gridCol w="1823368"/>
              </a:tblGrid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Equity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127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Risk-free rate Germany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 indent="127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Country risk premium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1.82%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 indent="127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Levered ß - Beta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 indent="127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Equity Market Risk Premium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6.82%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 indent="127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Specific Risk Premium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11.00%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Equity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21.43%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4883617"/>
              </p:ext>
            </p:extLst>
          </p:nvPr>
        </p:nvGraphicFramePr>
        <p:xfrm>
          <a:off x="1066800" y="3512581"/>
          <a:ext cx="8001000" cy="1141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1200"/>
                <a:gridCol w="1054100"/>
                <a:gridCol w="1130300"/>
                <a:gridCol w="1282700"/>
                <a:gridCol w="1282700"/>
              </a:tblGrid>
              <a:tr h="173578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WACC Estimate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Equity Financing structure (Industry data)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D/E ratio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Tax impact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Weighted cost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Debt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69.28%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6.15%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3.41%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Equity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30.72%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21.43%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6.59%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WACC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9.99%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4" name="Content Placeholder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835" y="4969493"/>
            <a:ext cx="7847965" cy="78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7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Brief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subject business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3600" b="1" dirty="0" smtClean="0">
                <a:solidFill>
                  <a:schemeClr val="accent6">
                    <a:lumMod val="50000"/>
                  </a:schemeClr>
                </a:solidFill>
              </a:rPr>
              <a:t>history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13959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“OIL Terminal” Ltd. is a limited liability company established in 2010 under Latvian commercial </a:t>
            </a:r>
            <a:r>
              <a:rPr lang="en-GB" dirty="0" smtClean="0"/>
              <a:t>law, </a:t>
            </a:r>
            <a:r>
              <a:rPr lang="en-GB" dirty="0"/>
              <a:t>100% of whose capital shares are owned by a Cypriot company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In </a:t>
            </a:r>
            <a:r>
              <a:rPr lang="en-GB" dirty="0" smtClean="0"/>
              <a:t>2010, </a:t>
            </a:r>
            <a:r>
              <a:rPr lang="en-GB" dirty="0"/>
              <a:t>SIA “OIL Terminal” purchased outdated former oil terminal facilities in the Port of </a:t>
            </a:r>
            <a:r>
              <a:rPr lang="lv-LV" dirty="0" smtClean="0"/>
              <a:t>Liepāja</a:t>
            </a:r>
            <a:r>
              <a:rPr lang="en-GB" dirty="0" smtClean="0"/>
              <a:t>, Latvia, </a:t>
            </a:r>
            <a:r>
              <a:rPr lang="en-GB" dirty="0"/>
              <a:t>and in </a:t>
            </a:r>
            <a:r>
              <a:rPr lang="en-GB" dirty="0" smtClean="0"/>
              <a:t>2016–2019, </a:t>
            </a:r>
            <a:r>
              <a:rPr lang="en-GB" dirty="0"/>
              <a:t>carried out their complete renovation and modernization 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The </a:t>
            </a:r>
            <a:r>
              <a:rPr lang="en-US" dirty="0" smtClean="0"/>
              <a:t>historical</a:t>
            </a:r>
            <a:r>
              <a:rPr lang="en-GB" dirty="0" smtClean="0"/>
              <a:t> </a:t>
            </a:r>
            <a:r>
              <a:rPr lang="en-GB" dirty="0"/>
              <a:t>principal activity of “OIL Terminal” Ltd. </a:t>
            </a:r>
            <a:r>
              <a:rPr lang="en-US" dirty="0" smtClean="0"/>
              <a:t>was</a:t>
            </a:r>
            <a:r>
              <a:rPr lang="en-GB" dirty="0" smtClean="0"/>
              <a:t> transhipment, </a:t>
            </a:r>
            <a:r>
              <a:rPr lang="en-GB" dirty="0"/>
              <a:t>storage and forwarding by railway and petrochemical products from Latvian border stations across the territory of </a:t>
            </a:r>
            <a:r>
              <a:rPr lang="en-GB" dirty="0" smtClean="0"/>
              <a:t>Latvia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(DCF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method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22606364"/>
              </p:ext>
            </p:extLst>
          </p:nvPr>
        </p:nvGraphicFramePr>
        <p:xfrm>
          <a:off x="1849120" y="1609566"/>
          <a:ext cx="7454901" cy="2739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4045"/>
                <a:gridCol w="1180435"/>
                <a:gridCol w="935999"/>
                <a:gridCol w="1366205"/>
                <a:gridCol w="1058217"/>
              </a:tblGrid>
              <a:tr h="3333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explicit forecast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Free Cash Flow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Discount factor </a:t>
                      </a:r>
                      <a:r>
                        <a:rPr lang="en-US" sz="1400">
                          <a:effectLst/>
                        </a:rPr>
                        <a:t>@ </a:t>
                      </a:r>
                      <a:r>
                        <a:rPr lang="en-US" sz="1400" smtClean="0">
                          <a:effectLst/>
                        </a:rPr>
                        <a:t>9,99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DCF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-€ 1 559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0.90914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-€ 1 418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€ 202 436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0.82654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€ 167 321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 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€ 427 237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0.75144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€ 321 043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€ 652 383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0.68316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€ 445 685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 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€ 657 179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0.62109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€ 408 170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€ 657 179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Reversion capitalization rate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10.44%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Terminal value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€ 6 292 149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0.62109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€ 3 908 011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effectLst/>
                        </a:rPr>
                        <a:t>Market</a:t>
                      </a:r>
                      <a:r>
                        <a:rPr lang="lv-LV" sz="1400" b="1" dirty="0" smtClean="0">
                          <a:effectLst/>
                        </a:rPr>
                        <a:t> </a:t>
                      </a:r>
                      <a:r>
                        <a:rPr lang="en-US" sz="1400" b="1" noProof="0" dirty="0" smtClean="0">
                          <a:effectLst/>
                        </a:rPr>
                        <a:t>value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>
                          <a:effectLst/>
                        </a:rPr>
                        <a:t>of the company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€ 5 248 812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ROUNDED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€ 5 249 000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6303302"/>
              </p:ext>
            </p:extLst>
          </p:nvPr>
        </p:nvGraphicFramePr>
        <p:xfrm>
          <a:off x="1849120" y="4549142"/>
          <a:ext cx="3957320" cy="1369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0520"/>
                <a:gridCol w="1066800"/>
              </a:tblGrid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Estimated value of the company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€ 5 249 000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+net 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€ 130 163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+NWC surplus (deficit)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-€ 38 429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-Borrowings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-€ 60 000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Value of 100% equity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€ 5 280 734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ROUNDED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€ 5 280 000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819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Synergistic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(DCF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method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08853027"/>
              </p:ext>
            </p:extLst>
          </p:nvPr>
        </p:nvGraphicFramePr>
        <p:xfrm>
          <a:off x="1849120" y="1609566"/>
          <a:ext cx="7706360" cy="2739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4045"/>
                <a:gridCol w="1149955"/>
                <a:gridCol w="966479"/>
                <a:gridCol w="1366205"/>
                <a:gridCol w="1309676"/>
              </a:tblGrid>
              <a:tr h="3333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of explicit forecast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Free Cash Flow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Discount factor </a:t>
                      </a:r>
                      <a:r>
                        <a:rPr lang="en-US" sz="1400">
                          <a:effectLst/>
                        </a:rPr>
                        <a:t>@ </a:t>
                      </a:r>
                      <a:r>
                        <a:rPr lang="en-US" sz="1400" smtClean="0">
                          <a:effectLst/>
                        </a:rPr>
                        <a:t>9,99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DCF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-€ 1 559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0.90914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-€ 1 418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€ 202 436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0.82654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€ 167 321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 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-€ 3 846 225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0.75144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-€ 2 890 206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 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€ 1 868 430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0.68316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€ 1 276 446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Year 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€ 1 897 209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0.62109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€ 1 178 344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Terminal </a:t>
                      </a:r>
                      <a:r>
                        <a:rPr lang="lv-LV" sz="1400" dirty="0" smtClean="0">
                          <a:effectLst/>
                        </a:rPr>
                        <a:t>y</a:t>
                      </a:r>
                      <a:r>
                        <a:rPr lang="en-US" sz="1400" dirty="0" smtClean="0">
                          <a:effectLst/>
                        </a:rPr>
                        <a:t>ear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€ 1 897 209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Reversion capitalization rate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10.44%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Terminal value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€ 18 164 780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0.62109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€ 11 282 022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effectLst/>
                        </a:rPr>
                        <a:t>Market</a:t>
                      </a:r>
                      <a:r>
                        <a:rPr lang="lv-LV" sz="1400" b="1" dirty="0" smtClean="0">
                          <a:effectLst/>
                        </a:rPr>
                        <a:t> </a:t>
                      </a:r>
                      <a:r>
                        <a:rPr lang="en-US" sz="1400" b="1" noProof="0" dirty="0" smtClean="0">
                          <a:effectLst/>
                        </a:rPr>
                        <a:t>value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>
                          <a:effectLst/>
                        </a:rPr>
                        <a:t>of the company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€ 11 012 509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ROUNDED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€ 11 013 000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6626961"/>
              </p:ext>
            </p:extLst>
          </p:nvPr>
        </p:nvGraphicFramePr>
        <p:xfrm>
          <a:off x="1849120" y="4549142"/>
          <a:ext cx="4079240" cy="1369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1000"/>
                <a:gridCol w="1158240"/>
              </a:tblGrid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Estimated value of the company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€ 11 013 000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+net 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€ 130 163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+NWC surplus (deficit)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-€ 38 429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-Borrowings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-€ 60 000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Value of 100% equity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€ 11 044 734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ROUNDED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€ 11 040 000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156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6" y="346075"/>
            <a:ext cx="10618533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Investment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(Net Assets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method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7525" indent="-517525">
              <a:buFont typeface="Wingdings" panose="05000000000000000000" pitchFamily="2" charset="2"/>
              <a:buChar char="Ø"/>
            </a:pPr>
            <a:r>
              <a:rPr lang="en-US" dirty="0" smtClean="0"/>
              <a:t>Fixed</a:t>
            </a:r>
            <a:r>
              <a:rPr lang="lv-LV" dirty="0" smtClean="0"/>
              <a:t> </a:t>
            </a:r>
            <a:r>
              <a:rPr lang="en-US" dirty="0" smtClean="0"/>
              <a:t>assets</a:t>
            </a:r>
            <a:r>
              <a:rPr lang="lv-LV" dirty="0" smtClean="0"/>
              <a:t> </a:t>
            </a:r>
            <a:r>
              <a:rPr lang="en-US" dirty="0" smtClean="0"/>
              <a:t>revaluation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7079945"/>
              </p:ext>
            </p:extLst>
          </p:nvPr>
        </p:nvGraphicFramePr>
        <p:xfrm>
          <a:off x="1196340" y="2491741"/>
          <a:ext cx="9448799" cy="2280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1780"/>
                <a:gridCol w="1496060"/>
                <a:gridCol w="1037167"/>
                <a:gridCol w="1215813"/>
                <a:gridCol w="1618827"/>
                <a:gridCol w="1263226"/>
                <a:gridCol w="1275926"/>
              </a:tblGrid>
              <a:tr h="10136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400" dirty="0" smtClean="0">
                          <a:effectLst/>
                        </a:rPr>
                        <a:t>Termina</a:t>
                      </a:r>
                      <a:r>
                        <a:rPr lang="en-US" sz="1400" dirty="0" smtClean="0">
                          <a:effectLst/>
                        </a:rPr>
                        <a:t>l </a:t>
                      </a:r>
                      <a:r>
                        <a:rPr lang="en-US" sz="1400" dirty="0">
                          <a:effectLst/>
                        </a:rPr>
                        <a:t>assets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Replacement cost, EUR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Remaining useful life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Physical wear and tear 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Necessary investments for replacements and integration, EUR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Economic obsolescence, 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Depreciated replacement cost, EUR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52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Buildings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€ 11 143 000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17.51%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€ 2 000 000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17.95%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€ 7 542 349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52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PME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€ 5 713 000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35.01%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€ 2 500 000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43.76%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€ 2 088 010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39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€ 16 856 000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€ 4 500 000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€ 9 630 359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619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Owned land plot @20 EUR/sq.m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€ 540 440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19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Land leasehold rights for 19,29 years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€ 134 689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740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6" y="346075"/>
            <a:ext cx="10618533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Investment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(Net Assets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method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indent="-571500">
              <a:buFont typeface="Wingdings" panose="05000000000000000000" pitchFamily="2" charset="2"/>
              <a:buChar char="Ø"/>
            </a:pPr>
            <a:r>
              <a:rPr lang="en-US" dirty="0" smtClean="0"/>
              <a:t>Balance</a:t>
            </a:r>
            <a:r>
              <a:rPr lang="lv-LV" dirty="0" smtClean="0"/>
              <a:t> </a:t>
            </a:r>
            <a:r>
              <a:rPr lang="en-US" dirty="0" smtClean="0"/>
              <a:t>sheet</a:t>
            </a:r>
            <a:r>
              <a:rPr lang="lv-LV" dirty="0" smtClean="0"/>
              <a:t> </a:t>
            </a:r>
            <a:r>
              <a:rPr lang="en-US" dirty="0" smtClean="0"/>
              <a:t>adjustments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4522272"/>
              </p:ext>
            </p:extLst>
          </p:nvPr>
        </p:nvGraphicFramePr>
        <p:xfrm>
          <a:off x="1691640" y="2621249"/>
          <a:ext cx="7728585" cy="2967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5608"/>
                <a:gridCol w="2760782"/>
                <a:gridCol w="995166"/>
                <a:gridCol w="1781104"/>
                <a:gridCol w="1685925"/>
              </a:tblGrid>
              <a:tr h="4076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Item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Formula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Book value as at 31.10.2023.  (EUR)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Adjusted book value as at 31.10.2023. (EUR)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Terminal fixed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€ 7 458 679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€ 9 630 359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Land in ownership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€ 213 431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€ 540 440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Leasehold rights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€ 134 689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Debtors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€ 32 034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€ 32 034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€ 170 659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€ 170 659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Assets 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1+2+3+4+5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€ 7 874 803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€ 10 508 180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Non-current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€ 60 000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€ 60 000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Current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€ 110 959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€ 110 959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Value of 100% equity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6-7-8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€ 7 703 844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€ 10 337 221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185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ROUNDED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€ 10 340 000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63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6" y="346075"/>
            <a:ext cx="10618533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Valuation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results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comparison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71525" y="2181225"/>
            <a:ext cx="10515600" cy="4281488"/>
          </a:xfrm>
        </p:spPr>
        <p:txBody>
          <a:bodyPr/>
          <a:lstStyle/>
          <a:p>
            <a:pPr marL="685800" indent="-571500"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200" dirty="0" smtClean="0"/>
              <a:t>		</a:t>
            </a:r>
            <a:r>
              <a:rPr lang="en-US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€ 5 280 000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571500"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Synergistic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€ 11 040 000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571500"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Investment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value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3200" b="1" dirty="0" smtClean="0"/>
              <a:t> </a:t>
            </a:r>
            <a:r>
              <a:rPr lang="lv-LV" sz="3200" b="1" dirty="0" smtClean="0"/>
              <a:t>	</a:t>
            </a:r>
            <a:r>
              <a:rPr lang="en-US" sz="3200" b="1" dirty="0" smtClean="0">
                <a:solidFill>
                  <a:srgbClr val="FF0000"/>
                </a:solidFill>
              </a:rPr>
              <a:t>€ 10 340 000</a:t>
            </a:r>
            <a:endParaRPr 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571500">
              <a:buNone/>
            </a:pPr>
            <a:endParaRPr lang="lv-LV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85800" indent="-571500" algn="ctr">
              <a:buNone/>
            </a:pP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Fair</a:t>
            </a:r>
            <a:r>
              <a:rPr lang="lv-LV" sz="3200" b="1" smtClean="0">
                <a:solidFill>
                  <a:schemeClr val="accent6">
                    <a:lumMod val="50000"/>
                  </a:schemeClr>
                </a:solidFill>
              </a:rPr>
              <a:t>”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selling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price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“OIL Terminal”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Ltd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business</a:t>
            </a:r>
            <a:r>
              <a:rPr lang="lv-LV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lv-LV" sz="3200" b="1" dirty="0" smtClean="0">
                <a:solidFill>
                  <a:srgbClr val="FF0000"/>
                </a:solidFill>
              </a:rPr>
              <a:t>???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3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lv-LV" sz="6000" b="1" dirty="0" smtClean="0">
                <a:solidFill>
                  <a:schemeClr val="accent6">
                    <a:lumMod val="50000"/>
                  </a:schemeClr>
                </a:solidFill>
              </a:rPr>
              <a:t>Q &amp; A</a:t>
            </a:r>
            <a:endParaRPr lang="lv-LV" sz="6000" dirty="0"/>
          </a:p>
        </p:txBody>
      </p:sp>
    </p:spTree>
    <p:extLst>
      <p:ext uri="{BB962C8B-B14F-4D97-AF65-F5344CB8AC3E}">
        <p14:creationId xmlns:p14="http://schemas.microsoft.com/office/powerpoint/2010/main" xmlns="" val="11663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Purpose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valuation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13959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 smtClean="0"/>
              <a:t>“</a:t>
            </a:r>
            <a:r>
              <a:rPr lang="en-GB" dirty="0"/>
              <a:t>OIL Terminal” Ltd. recently initiated sales negotiations with an international company that plans to build a SAF factory </a:t>
            </a:r>
            <a:r>
              <a:rPr lang="en-US" dirty="0" smtClean="0"/>
              <a:t>with</a:t>
            </a:r>
            <a:r>
              <a:rPr lang="lv-LV" dirty="0" smtClean="0"/>
              <a:t> </a:t>
            </a:r>
            <a:r>
              <a:rPr lang="en-US" dirty="0" smtClean="0"/>
              <a:t>projected annual production output of 100 thousand tons </a:t>
            </a:r>
            <a:r>
              <a:rPr lang="en-GB" dirty="0" smtClean="0"/>
              <a:t>on </a:t>
            </a:r>
            <a:r>
              <a:rPr lang="en-GB" dirty="0"/>
              <a:t>a land plot next to the terminal</a:t>
            </a:r>
            <a:r>
              <a:rPr lang="en-GB" dirty="0" smtClean="0"/>
              <a:t>.</a:t>
            </a:r>
            <a:endParaRPr lang="lv-LV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purpose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US" dirty="0" smtClean="0"/>
              <a:t>valuation</a:t>
            </a:r>
            <a:r>
              <a:rPr lang="lv-LV" dirty="0" smtClean="0"/>
              <a:t> </a:t>
            </a:r>
            <a:r>
              <a:rPr lang="en-US" dirty="0" smtClean="0"/>
              <a:t>was</a:t>
            </a:r>
            <a:r>
              <a:rPr lang="lv-LV" dirty="0" smtClean="0"/>
              <a:t> to </a:t>
            </a:r>
            <a:r>
              <a:rPr lang="en-US" dirty="0" smtClean="0"/>
              <a:t>provide</a:t>
            </a:r>
            <a:r>
              <a:rPr lang="lv-LV" dirty="0" smtClean="0"/>
              <a:t> </a:t>
            </a:r>
            <a:r>
              <a:rPr lang="en-US" dirty="0" smtClean="0"/>
              <a:t>advice</a:t>
            </a:r>
            <a:r>
              <a:rPr lang="lv-LV" dirty="0" smtClean="0"/>
              <a:t> </a:t>
            </a:r>
            <a:r>
              <a:rPr lang="en-US" dirty="0" smtClean="0"/>
              <a:t>on</a:t>
            </a:r>
            <a:r>
              <a:rPr lang="lv-LV" dirty="0" smtClean="0"/>
              <a:t> </a:t>
            </a:r>
            <a:r>
              <a:rPr lang="en-US" dirty="0" smtClean="0"/>
              <a:t>possible sales</a:t>
            </a:r>
            <a:r>
              <a:rPr lang="lv-LV" dirty="0" smtClean="0"/>
              <a:t> </a:t>
            </a:r>
            <a:r>
              <a:rPr lang="en-US" dirty="0" smtClean="0"/>
              <a:t>price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GB" dirty="0" smtClean="0"/>
              <a:t>“OIL Terminal” Ltd. </a:t>
            </a:r>
            <a:r>
              <a:rPr lang="lv-LV" dirty="0" smtClean="0"/>
              <a:t> </a:t>
            </a:r>
            <a:r>
              <a:rPr lang="en-US" dirty="0" smtClean="0"/>
              <a:t>considering</a:t>
            </a:r>
            <a:r>
              <a:rPr lang="lv-LV" dirty="0" smtClean="0"/>
              <a:t> </a:t>
            </a:r>
            <a:r>
              <a:rPr lang="en-US" dirty="0" smtClean="0"/>
              <a:t>both</a:t>
            </a:r>
            <a:r>
              <a:rPr lang="lv-LV" dirty="0" smtClean="0"/>
              <a:t> </a:t>
            </a:r>
            <a:r>
              <a:rPr lang="en-US" dirty="0" smtClean="0"/>
              <a:t>Market</a:t>
            </a:r>
            <a:r>
              <a:rPr lang="lv-LV" dirty="0" smtClean="0"/>
              <a:t> </a:t>
            </a:r>
            <a:r>
              <a:rPr lang="en-US" dirty="0" smtClean="0"/>
              <a:t>value</a:t>
            </a:r>
            <a:r>
              <a:rPr lang="lv-LV" dirty="0" smtClean="0"/>
              <a:t> </a:t>
            </a:r>
            <a:r>
              <a:rPr lang="en-US" dirty="0" smtClean="0"/>
              <a:t>of</a:t>
            </a:r>
            <a:r>
              <a:rPr lang="lv-LV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equity</a:t>
            </a:r>
            <a:r>
              <a:rPr lang="lv-LV" dirty="0" smtClean="0"/>
              <a:t> </a:t>
            </a:r>
            <a:r>
              <a:rPr lang="en-US" dirty="0" smtClean="0"/>
              <a:t>interest</a:t>
            </a:r>
            <a:r>
              <a:rPr lang="lv-LV" dirty="0" smtClean="0"/>
              <a:t> </a:t>
            </a:r>
            <a:r>
              <a:rPr lang="en-US" dirty="0" smtClean="0"/>
              <a:t>in</a:t>
            </a:r>
            <a:r>
              <a:rPr lang="lv-LV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company</a:t>
            </a:r>
            <a:r>
              <a:rPr lang="lv-LV" dirty="0" smtClean="0"/>
              <a:t>, </a:t>
            </a:r>
            <a:r>
              <a:rPr lang="en-US" dirty="0" smtClean="0"/>
              <a:t>it’s</a:t>
            </a:r>
            <a:r>
              <a:rPr lang="lv-LV" dirty="0" smtClean="0"/>
              <a:t> </a:t>
            </a:r>
            <a:r>
              <a:rPr lang="en-US" dirty="0" smtClean="0"/>
              <a:t>Synergistic</a:t>
            </a:r>
            <a:r>
              <a:rPr lang="lv-LV" dirty="0" smtClean="0"/>
              <a:t> </a:t>
            </a:r>
            <a:r>
              <a:rPr lang="en-US" dirty="0" smtClean="0"/>
              <a:t>value</a:t>
            </a:r>
            <a:r>
              <a:rPr lang="lv-LV" dirty="0" smtClean="0"/>
              <a:t>, </a:t>
            </a:r>
            <a:r>
              <a:rPr lang="en-US" dirty="0" smtClean="0"/>
              <a:t>considering</a:t>
            </a:r>
            <a:r>
              <a:rPr lang="lv-LV" dirty="0" smtClean="0"/>
              <a:t> </a:t>
            </a:r>
            <a:r>
              <a:rPr lang="en-GB" dirty="0" smtClean="0"/>
              <a:t>the value arising </a:t>
            </a:r>
            <a:r>
              <a:rPr lang="en-US" dirty="0" smtClean="0"/>
              <a:t>from </a:t>
            </a:r>
            <a:r>
              <a:rPr lang="en-GB" dirty="0" smtClean="0"/>
              <a:t>combining </a:t>
            </a:r>
            <a:r>
              <a:rPr lang="en-US" dirty="0" smtClean="0"/>
              <a:t>the subject business</a:t>
            </a:r>
            <a:r>
              <a:rPr lang="en-GB" dirty="0" smtClean="0"/>
              <a:t> with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GB" dirty="0" smtClean="0"/>
              <a:t>SAF factory </a:t>
            </a:r>
            <a:r>
              <a:rPr lang="en-US" dirty="0" smtClean="0"/>
              <a:t>business</a:t>
            </a:r>
            <a:r>
              <a:rPr lang="lv-LV" dirty="0" smtClean="0"/>
              <a:t>, </a:t>
            </a:r>
            <a:r>
              <a:rPr lang="en-US" dirty="0" smtClean="0"/>
              <a:t>as</a:t>
            </a:r>
            <a:r>
              <a:rPr lang="lv-LV" dirty="0" smtClean="0"/>
              <a:t> </a:t>
            </a:r>
            <a:r>
              <a:rPr lang="en-US" dirty="0" smtClean="0"/>
              <a:t>well</a:t>
            </a:r>
            <a:r>
              <a:rPr lang="lv-LV" dirty="0" smtClean="0"/>
              <a:t> </a:t>
            </a:r>
            <a:r>
              <a:rPr lang="en-US" dirty="0" smtClean="0"/>
              <a:t>as</a:t>
            </a:r>
            <a:r>
              <a:rPr lang="lv-LV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Investment</a:t>
            </a:r>
            <a:r>
              <a:rPr lang="lv-LV" dirty="0" smtClean="0"/>
              <a:t> </a:t>
            </a:r>
            <a:r>
              <a:rPr lang="en-US" dirty="0" smtClean="0"/>
              <a:t>value</a:t>
            </a:r>
            <a:r>
              <a:rPr lang="lv-LV" dirty="0" smtClean="0"/>
              <a:t> </a:t>
            </a:r>
            <a:r>
              <a:rPr lang="en-US" dirty="0" smtClean="0"/>
              <a:t>considering</a:t>
            </a:r>
            <a:r>
              <a:rPr lang="lv-LV" dirty="0" smtClean="0"/>
              <a:t> </a:t>
            </a:r>
            <a:r>
              <a:rPr lang="en-US" dirty="0" smtClean="0"/>
              <a:t>the</a:t>
            </a:r>
            <a:r>
              <a:rPr lang="lv-LV" dirty="0" smtClean="0"/>
              <a:t> </a:t>
            </a:r>
            <a:r>
              <a:rPr lang="en-US" dirty="0" smtClean="0"/>
              <a:t>assumed</a:t>
            </a:r>
            <a:r>
              <a:rPr lang="lv-LV" dirty="0" smtClean="0"/>
              <a:t> </a:t>
            </a:r>
            <a:r>
              <a:rPr lang="en-GB" dirty="0" smtClean="0"/>
              <a:t>SAF factory ’s specific assumptions and interests</a:t>
            </a:r>
            <a:r>
              <a:rPr lang="lv-LV" dirty="0" smtClean="0"/>
              <a:t>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Historical development trends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64608973"/>
              </p:ext>
            </p:extLst>
          </p:nvPr>
        </p:nvGraphicFramePr>
        <p:xfrm>
          <a:off x="1333502" y="1800227"/>
          <a:ext cx="9182099" cy="3228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4262"/>
                <a:gridCol w="916968"/>
                <a:gridCol w="1044962"/>
                <a:gridCol w="916968"/>
                <a:gridCol w="1044962"/>
                <a:gridCol w="1085079"/>
                <a:gridCol w="1044962"/>
                <a:gridCol w="916968"/>
                <a:gridCol w="916968"/>
              </a:tblGrid>
              <a:tr h="14716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Net </a:t>
                      </a:r>
                      <a:r>
                        <a:rPr lang="en-GB" sz="1600" dirty="0" smtClean="0">
                          <a:effectLst/>
                        </a:rPr>
                        <a:t>Sales, </a:t>
                      </a:r>
                      <a:r>
                        <a:rPr lang="en-GB" sz="1600" dirty="0">
                          <a:effectLst/>
                        </a:rPr>
                        <a:t>'000 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 against preceding 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Gross </a:t>
                      </a:r>
                      <a:r>
                        <a:rPr lang="en-GB" sz="1600" dirty="0" smtClean="0">
                          <a:effectLst/>
                        </a:rPr>
                        <a:t>profit, </a:t>
                      </a:r>
                      <a:r>
                        <a:rPr lang="en-GB" sz="1600" dirty="0">
                          <a:effectLst/>
                        </a:rPr>
                        <a:t>'000 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 against preceding 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Net Profit (loss</a:t>
                      </a:r>
                      <a:r>
                        <a:rPr lang="en-GB" sz="1600" dirty="0" smtClean="0">
                          <a:effectLst/>
                        </a:rPr>
                        <a:t>), </a:t>
                      </a:r>
                      <a:r>
                        <a:rPr lang="en-GB" sz="1600" dirty="0">
                          <a:effectLst/>
                        </a:rPr>
                        <a:t>‘000 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% against preceding year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Book value of </a:t>
                      </a:r>
                      <a:r>
                        <a:rPr lang="en-GB" sz="1600" dirty="0" smtClean="0">
                          <a:effectLst/>
                        </a:rPr>
                        <a:t>assets, </a:t>
                      </a:r>
                      <a:r>
                        <a:rPr lang="en-GB" sz="1600" dirty="0">
                          <a:effectLst/>
                        </a:rPr>
                        <a:t>'000 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Book value of </a:t>
                      </a:r>
                      <a:r>
                        <a:rPr lang="en-GB" sz="1600" dirty="0" smtClean="0">
                          <a:effectLst/>
                        </a:rPr>
                        <a:t>equity, </a:t>
                      </a:r>
                      <a:r>
                        <a:rPr lang="en-GB" sz="1600" dirty="0">
                          <a:effectLst/>
                        </a:rPr>
                        <a:t>'000 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51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2 281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effectLst/>
                        </a:rPr>
                        <a:t>0</a:t>
                      </a:r>
                      <a:r>
                        <a:rPr lang="en-GB" sz="1600" dirty="0" smtClean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647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effectLst/>
                        </a:rPr>
                        <a:t>0</a:t>
                      </a:r>
                      <a:r>
                        <a:rPr lang="en-GB" sz="1600" dirty="0" smtClean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0,6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effectLst/>
                        </a:rPr>
                        <a:t>0</a:t>
                      </a:r>
                      <a:r>
                        <a:rPr lang="en-GB" sz="1600" dirty="0" smtClean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10 568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7 462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51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3 204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40,48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869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34,17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137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2303,39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10 866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7 599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51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2021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2 670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r>
                        <a:rPr lang="en-GB" sz="1600" dirty="0" smtClean="0">
                          <a:effectLst/>
                        </a:rPr>
                        <a:t>16,67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407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r>
                        <a:rPr lang="en-GB" sz="1600" dirty="0" smtClean="0">
                          <a:effectLst/>
                        </a:rPr>
                        <a:t>53,10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-309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9 304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7 290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51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1 540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r>
                        <a:rPr lang="en-GB" sz="1600" dirty="0" smtClean="0">
                          <a:effectLst/>
                        </a:rPr>
                        <a:t>42,33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r>
                        <a:rPr lang="en-GB" sz="1600" dirty="0" smtClean="0">
                          <a:effectLst/>
                        </a:rPr>
                        <a:t>89,64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-676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8 333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6 614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51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 </a:t>
                      </a:r>
                      <a:r>
                        <a:rPr lang="en-GB" sz="1600" dirty="0" smtClean="0">
                          <a:effectLst/>
                        </a:rPr>
                        <a:t>mths,2023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651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r>
                        <a:rPr lang="en-GB" sz="1600" dirty="0" smtClean="0">
                          <a:effectLst/>
                        </a:rPr>
                        <a:t>49,24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78,79</a:t>
                      </a:r>
                      <a:r>
                        <a:rPr lang="en-GB" sz="1600" dirty="0">
                          <a:effectLst/>
                        </a:rPr>
                        <a:t>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1 090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7 875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7 704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097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Historical development trends (cont.)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513959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“OIL Terminal” Ltd. started its core business activities only in 2019 with commissioning the modernized terminal facilities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Despite the uncertainties related to the Covid-19 </a:t>
            </a:r>
            <a:r>
              <a:rPr lang="en-GB" dirty="0" smtClean="0"/>
              <a:t>pandemic, </a:t>
            </a:r>
            <a:r>
              <a:rPr lang="en-GB" dirty="0"/>
              <a:t>in </a:t>
            </a:r>
            <a:r>
              <a:rPr lang="en-GB" dirty="0" smtClean="0"/>
              <a:t>2020, </a:t>
            </a:r>
            <a:r>
              <a:rPr lang="en-GB" dirty="0"/>
              <a:t>compared to </a:t>
            </a:r>
            <a:r>
              <a:rPr lang="en-GB" dirty="0" smtClean="0"/>
              <a:t>2019, </a:t>
            </a:r>
            <a:r>
              <a:rPr lang="en-GB" dirty="0"/>
              <a:t>the company achieved a net turnover increase of 40.48</a:t>
            </a:r>
            <a:r>
              <a:rPr lang="en-GB" dirty="0" smtClean="0"/>
              <a:t>%, </a:t>
            </a:r>
            <a:r>
              <a:rPr lang="en-GB" dirty="0"/>
              <a:t>utilized its transhipment and storage capacities by 30</a:t>
            </a:r>
            <a:r>
              <a:rPr lang="en-GB" dirty="0" smtClean="0"/>
              <a:t>%, </a:t>
            </a:r>
            <a:r>
              <a:rPr lang="en-GB" dirty="0"/>
              <a:t>and ended the year with a net profit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Due to the gradual loss of Russian origin </a:t>
            </a:r>
            <a:r>
              <a:rPr lang="en-GB" dirty="0" smtClean="0"/>
              <a:t>cargoes, </a:t>
            </a:r>
            <a:r>
              <a:rPr lang="en-GB" dirty="0"/>
              <a:t>starting with </a:t>
            </a:r>
            <a:r>
              <a:rPr lang="en-GB" dirty="0" smtClean="0"/>
              <a:t>2021, </a:t>
            </a:r>
            <a:r>
              <a:rPr lang="en-GB" dirty="0"/>
              <a:t>“OIL Terminal” Ltd. has been operating at a loss caused by unusually low terminal capacity utilization compared to its active potential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Although at the valuation </a:t>
            </a:r>
            <a:r>
              <a:rPr lang="en-GB" dirty="0" smtClean="0"/>
              <a:t>date, </a:t>
            </a:r>
            <a:r>
              <a:rPr lang="en-GB" dirty="0"/>
              <a:t>SIA “OIL Terminal” has fully transitioned to transhipment of cargo from </a:t>
            </a:r>
            <a:r>
              <a:rPr lang="en-GB" dirty="0" smtClean="0"/>
              <a:t>Lithuania, Poland, </a:t>
            </a:r>
            <a:r>
              <a:rPr lang="en-GB" dirty="0"/>
              <a:t>other EU and third countries that are not subject to EU </a:t>
            </a:r>
            <a:r>
              <a:rPr lang="en-GB" dirty="0" smtClean="0"/>
              <a:t>sanctions, </a:t>
            </a:r>
            <a:r>
              <a:rPr lang="en-GB" dirty="0"/>
              <a:t>the volumes of transhipment are still insufficient to support its development needs</a:t>
            </a:r>
            <a:r>
              <a:rPr lang="en-GB" dirty="0" smtClean="0"/>
              <a:t>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92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Core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assets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437759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owned land plot of 2.7 ha and long-term lease rights to 3 land plots with a total area of ​​3.6 </a:t>
            </a:r>
            <a:r>
              <a:rPr lang="en-GB" dirty="0" smtClean="0"/>
              <a:t>ha, </a:t>
            </a:r>
            <a:r>
              <a:rPr lang="en-GB" dirty="0"/>
              <a:t>as well as to a berth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tank farm consisting of 6 above-ground vertical tanks with total volume of 18 000 m</a:t>
            </a:r>
            <a:r>
              <a:rPr lang="en-GB" baseline="30000" dirty="0"/>
              <a:t>3</a:t>
            </a:r>
            <a:r>
              <a:rPr lang="en-GB" dirty="0"/>
              <a:t> (max transhipment capacity of 400 thousand tons per annum)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technological buildings (pumping </a:t>
            </a:r>
            <a:r>
              <a:rPr lang="en-GB" dirty="0" smtClean="0"/>
              <a:t>station, </a:t>
            </a:r>
            <a:r>
              <a:rPr lang="en-GB" dirty="0"/>
              <a:t>boiler </a:t>
            </a:r>
            <a:r>
              <a:rPr lang="en-GB" dirty="0" smtClean="0"/>
              <a:t>house, </a:t>
            </a:r>
            <a:r>
              <a:rPr lang="en-GB" dirty="0"/>
              <a:t>recuperation system for capture of emissions from the tank </a:t>
            </a:r>
            <a:r>
              <a:rPr lang="en-GB" dirty="0" smtClean="0"/>
              <a:t>farm, </a:t>
            </a:r>
            <a:r>
              <a:rPr lang="en-GB" dirty="0"/>
              <a:t>fire pumping station)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railway unloading trestle and railway tracks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technological pipelines (incl. pipeline connecting the terminal area with the berth);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tanker unloading / filling platform on the berth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auxiliary (</a:t>
            </a:r>
            <a:r>
              <a:rPr lang="en-GB" dirty="0" smtClean="0"/>
              <a:t>office, electrician, </a:t>
            </a:r>
            <a:r>
              <a:rPr lang="en-GB" dirty="0"/>
              <a:t>pass) buildings 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PME consisting of the terminal equipment (</a:t>
            </a:r>
            <a:r>
              <a:rPr lang="en-GB" dirty="0" smtClean="0"/>
              <a:t>pumps, </a:t>
            </a:r>
            <a:r>
              <a:rPr lang="en-GB" dirty="0"/>
              <a:t>internal </a:t>
            </a:r>
            <a:r>
              <a:rPr lang="en-GB" dirty="0" smtClean="0"/>
              <a:t>pipelines, automation, </a:t>
            </a:r>
            <a:r>
              <a:rPr lang="en-GB" dirty="0"/>
              <a:t>etc.)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51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Layout of</a:t>
            </a:r>
            <a:r>
              <a:rPr lang="lv-LV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the terminal facilities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2550" y="1504950"/>
            <a:ext cx="8810625" cy="44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64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33387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Business operations </a:t>
            </a:r>
            <a:r>
              <a:rPr lang="en-GB" sz="3600" b="1" dirty="0" smtClean="0">
                <a:solidFill>
                  <a:schemeClr val="accent6">
                    <a:lumMod val="50000"/>
                  </a:schemeClr>
                </a:solidFill>
              </a:rPr>
              <a:t>overview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33387" y="1873766"/>
            <a:ext cx="10515600" cy="4351338"/>
          </a:xfrm>
        </p:spPr>
        <p:txBody>
          <a:bodyPr>
            <a:norm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receiving of oil and liquid chemical products from </a:t>
            </a:r>
            <a:r>
              <a:rPr lang="en-GB"/>
              <a:t>tanker </a:t>
            </a:r>
            <a:r>
              <a:rPr lang="en-GB" smtClean="0"/>
              <a:t>trucks, </a:t>
            </a:r>
            <a:r>
              <a:rPr lang="en-GB" dirty="0"/>
              <a:t>unloading and filling of tanker trucks;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receiving of petroleum and liquid chemical products </a:t>
            </a:r>
            <a:r>
              <a:rPr lang="en-GB"/>
              <a:t>by </a:t>
            </a:r>
            <a:r>
              <a:rPr lang="en-GB" smtClean="0"/>
              <a:t>rail, </a:t>
            </a:r>
            <a:r>
              <a:rPr lang="en-GB" dirty="0"/>
              <a:t>unloading and filling of tank wagons;</a:t>
            </a:r>
            <a:endParaRPr lang="en-US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GB" dirty="0"/>
              <a:t>receiving of oil and liquid chemical products </a:t>
            </a:r>
            <a:r>
              <a:rPr lang="en-GB"/>
              <a:t>from </a:t>
            </a:r>
            <a:r>
              <a:rPr lang="en-GB" smtClean="0"/>
              <a:t>tankers, </a:t>
            </a:r>
            <a:r>
              <a:rPr lang="en-GB" dirty="0"/>
              <a:t>unloading and filling of tankers;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short-term storage of petroleum and liquid chemical products in tanks.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41412" b="8763"/>
          <a:stretch/>
        </p:blipFill>
        <p:spPr>
          <a:xfrm>
            <a:off x="10163175" y="6057900"/>
            <a:ext cx="1819491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33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3739</Words>
  <Application>Microsoft Office PowerPoint</Application>
  <PresentationFormat>Custom</PresentationFormat>
  <Paragraphs>1417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Market Value vs. Synergistic Value vs. Investment Value –  OIL Terminal Ltd. Case</vt:lpstr>
      <vt:lpstr>Outline of the presentation</vt:lpstr>
      <vt:lpstr>Brief subject business history</vt:lpstr>
      <vt:lpstr>Purpose of valuation</vt:lpstr>
      <vt:lpstr>Historical development trends</vt:lpstr>
      <vt:lpstr>Historical development trends (cont.)</vt:lpstr>
      <vt:lpstr>Core assets</vt:lpstr>
      <vt:lpstr>Layout of the terminal facilities</vt:lpstr>
      <vt:lpstr>Business operations overview</vt:lpstr>
      <vt:lpstr>Business operations results</vt:lpstr>
      <vt:lpstr>Existing and estimated customer base</vt:lpstr>
      <vt:lpstr>Macroeconomic Environnement</vt:lpstr>
      <vt:lpstr>Competition</vt:lpstr>
      <vt:lpstr>Vertical profit or loss analysis</vt:lpstr>
      <vt:lpstr>Horizontal profit or loss analysis</vt:lpstr>
      <vt:lpstr>Adjusted profit or loss vertical analysis</vt:lpstr>
      <vt:lpstr>Balance sheet analysis, Assets</vt:lpstr>
      <vt:lpstr>Balance sheet analysis, Equity and Liabilities</vt:lpstr>
      <vt:lpstr>Cash-flow analysis</vt:lpstr>
      <vt:lpstr>Market value estimate assumptions</vt:lpstr>
      <vt:lpstr>Market value estimate assumptions (cont.)</vt:lpstr>
      <vt:lpstr>Market value assumptions, net sales</vt:lpstr>
      <vt:lpstr>Market value assumptions, free cash-flow</vt:lpstr>
      <vt:lpstr>Synergistic value estimate assumptions</vt:lpstr>
      <vt:lpstr>Synergistic value estimate assumptions (cont.)</vt:lpstr>
      <vt:lpstr>Synergistic value assumptions, net sales</vt:lpstr>
      <vt:lpstr>Synergistic value assumptions, free cash-flow</vt:lpstr>
      <vt:lpstr>Investment value estimate assumptions</vt:lpstr>
      <vt:lpstr>Discount and capitalization rate estimate</vt:lpstr>
      <vt:lpstr>Market value estimate (DCF method)</vt:lpstr>
      <vt:lpstr>Synergistic value estimate (DCF method)</vt:lpstr>
      <vt:lpstr>Investment value estimate (Net Assets method)</vt:lpstr>
      <vt:lpstr>Investment value estimate (Net Assets method)</vt:lpstr>
      <vt:lpstr>Valuation results comparison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Value vs. Synergistic Value vs. Investment Value – Oil Terminal Case</dc:title>
  <dc:creator>Ivars</dc:creator>
  <cp:lastModifiedBy>Ivars</cp:lastModifiedBy>
  <cp:revision>62</cp:revision>
  <dcterms:created xsi:type="dcterms:W3CDTF">2025-09-24T11:32:42Z</dcterms:created>
  <dcterms:modified xsi:type="dcterms:W3CDTF">2025-10-01T18:40:55Z</dcterms:modified>
</cp:coreProperties>
</file>